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2" r:id="rId4"/>
    <p:sldId id="263" r:id="rId5"/>
    <p:sldId id="260" r:id="rId6"/>
    <p:sldId id="261" r:id="rId7"/>
  </p:sldIdLst>
  <p:sldSz cx="9906000" cy="6858000" type="A4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266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160112" cy="36635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5438024" y="2"/>
            <a:ext cx="4161644" cy="36635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ADCDC26-1607-437F-9895-BF46F260BBA0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2" y="6948844"/>
            <a:ext cx="4160112" cy="3646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5438024" y="6948844"/>
            <a:ext cx="4161644" cy="3646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C726A52-59FA-4AE3-A258-E81847A06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5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160521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5439017" y="2"/>
            <a:ext cx="4160521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1591863-0BB8-4D84-B05C-01614D4589D7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2819400" y="549275"/>
            <a:ext cx="39624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960122" y="3474720"/>
            <a:ext cx="7680959" cy="32918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3" y="6947748"/>
            <a:ext cx="4160521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5439017" y="6947748"/>
            <a:ext cx="4160521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3642673-F3F0-4F6C-8402-3B63ECA5B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37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2819400" y="549275"/>
            <a:ext cx="3962400" cy="27432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42673-F3F0-4F6C-8402-3B63ECA5BC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7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42010" y="0"/>
            <a:ext cx="817245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5500" y="3200400"/>
            <a:ext cx="817245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500" y="4724400"/>
            <a:ext cx="74295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2010" y="6172200"/>
            <a:ext cx="817245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685800"/>
            <a:ext cx="7842250" cy="3886200"/>
          </a:xfrm>
        </p:spPr>
        <p:txBody>
          <a:bodyPr vert="eaVert" anchor="t" anchorCtr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5500" y="685803"/>
            <a:ext cx="1981200" cy="5410199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06700" y="685801"/>
            <a:ext cx="6191250" cy="4876800"/>
          </a:xfrm>
        </p:spPr>
        <p:txBody>
          <a:bodyPr vert="eaVert" anchor="t" anchorCtr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2010" y="0"/>
            <a:ext cx="817245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3276601"/>
            <a:ext cx="817245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5500" y="4953000"/>
            <a:ext cx="74295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2010" y="6172200"/>
            <a:ext cx="817245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5500" y="609601"/>
            <a:ext cx="39624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609601"/>
            <a:ext cx="39624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198" y="609600"/>
            <a:ext cx="39624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198" y="1329264"/>
            <a:ext cx="39624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248" y="609600"/>
            <a:ext cx="39624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1329264"/>
            <a:ext cx="39624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822198" y="1249362"/>
            <a:ext cx="396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32248" y="1249362"/>
            <a:ext cx="396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4572000"/>
            <a:ext cx="7350252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0106" y="457202"/>
            <a:ext cx="497784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5502" y="457200"/>
            <a:ext cx="2896462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975711" y="2514534"/>
            <a:ext cx="3810000" cy="1720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198" y="4572000"/>
            <a:ext cx="7350252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010" y="457200"/>
            <a:ext cx="817245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258" y="3505200"/>
            <a:ext cx="800735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5500" y="4572000"/>
            <a:ext cx="734695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5500" y="685800"/>
            <a:ext cx="817245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69100" y="62087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36F77B5-6B14-478E-8E6E-DBB9A2FA00E8}" type="datetimeFigureOut">
              <a:rPr lang="en-US" smtClean="0"/>
              <a:t>18-Dec-18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5500" y="6208778"/>
            <a:ext cx="5280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5000" y="5687570"/>
            <a:ext cx="82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445AB4F-F7FF-446A-AE3B-2622CF3446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2010" y="0"/>
            <a:ext cx="817245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42010" y="6172200"/>
            <a:ext cx="817245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38199" y="3048001"/>
            <a:ext cx="8153401" cy="2133600"/>
          </a:xfrm>
        </p:spPr>
        <p:txBody>
          <a:bodyPr/>
          <a:lstStyle/>
          <a:p>
            <a:r>
              <a:rPr lang="th-TH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นโยบายและแนวปฏิบัติการรับนักเรียน นักศึกษา </a:t>
            </a:r>
            <a:r>
              <a:rPr lang="th-TH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/>
            </a:r>
            <a:br>
              <a:rPr lang="th-TH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</a:br>
            <a:r>
              <a:rPr lang="th-TH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สังกัด</a:t>
            </a:r>
            <a:r>
              <a:rPr lang="th-TH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สำนักงานคณะกรรมการการอาชีวศึกษา</a:t>
            </a:r>
            <a:r>
              <a: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/>
            </a:r>
            <a:br>
              <a: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</a:br>
            <a:r>
              <a:rPr lang="th-TH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ประจำปีการศึกษา </a:t>
            </a:r>
            <a:r>
              <a:rPr lang="th-TH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2562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itchFamily="18" charset="-34"/>
              <a:cs typeface="JasmineUPC" pitchFamily="18" charset="-34"/>
            </a:endParaRP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04886"/>
            <a:ext cx="2468567" cy="2438315"/>
          </a:xfrm>
          <a:prstGeom prst="rect">
            <a:avLst/>
          </a:prstGeom>
        </p:spPr>
      </p:pic>
      <p:pic>
        <p:nvPicPr>
          <p:cNvPr id="5" name="รูปภาพ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496" y="4355688"/>
            <a:ext cx="1828800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9381" y="5759245"/>
            <a:ext cx="3955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latin typeface="JasmineUPC" pitchFamily="18" charset="-34"/>
                <a:cs typeface="JasmineUPC" pitchFamily="18" charset="-34"/>
              </a:rPr>
              <a:t>สำนักนโยบายและแผนการอาชีวศึกษา</a:t>
            </a:r>
            <a:endParaRPr lang="en-US" sz="2400" b="1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5842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199" y="533400"/>
            <a:ext cx="8153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หลักการ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454527"/>
            <a:ext cx="8839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ทุกฝ่ายมีส่วนร่วมในการกำหนดนโยบายการรับนักเรียน นักศึกษา </a:t>
            </a:r>
          </a:p>
          <a:p>
            <a:endParaRPr lang="th-TH" sz="1000" b="1" dirty="0" smtClean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สำนักนโยบายและแผนการอาชีวศึกษาวางแผนและกำหนดเป้าหมายในภาพรวม</a:t>
            </a:r>
          </a:p>
          <a:p>
            <a:endParaRPr lang="th-TH" sz="1000" b="1" dirty="0" smtClean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เป้าหมายการเพิ่มปริมาณผู้เรียน เป็นเป้าหมายในภาพรวมจังหวัด (รัฐและเอกชน)</a:t>
            </a:r>
          </a:p>
          <a:p>
            <a:endParaRPr lang="th-TH" sz="1000" b="1" dirty="0" smtClean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ให้บทบาทอาชีวศึกษาจังหวัดในการบริหารแผนการรับนักเรียน</a:t>
            </a:r>
          </a:p>
          <a:p>
            <a:endParaRPr lang="th-TH" sz="1000" b="1" dirty="0" smtClean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ให้อาชีวศึกษาจังหวัด รายงานแผนการรับนักเรียนของจังหวัดให้ </a:t>
            </a:r>
            <a:r>
              <a:rPr lang="th-TH" sz="2800" b="1" dirty="0" err="1" smtClean="0">
                <a:latin typeface="TH SarabunPSK" pitchFamily="34" charset="-34"/>
                <a:cs typeface="TH SarabunPSK" pitchFamily="34" charset="-34"/>
              </a:rPr>
              <a:t>กศจ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. ทราบด้วย</a:t>
            </a:r>
          </a:p>
          <a:p>
            <a:endParaRPr lang="th-TH" sz="1000" b="1" dirty="0" smtClean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ขยายระยะเวลาการรับสมัครนักเรียนทั่วไป </a:t>
            </a:r>
            <a:r>
              <a:rPr lang="th-TH" sz="2800" b="1" dirty="0" err="1" smtClean="0">
                <a:latin typeface="TH SarabunPSK" pitchFamily="34" charset="-34"/>
                <a:cs typeface="TH SarabunPSK" pitchFamily="34" charset="-34"/>
              </a:rPr>
              <a:t>ปวช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. มากขึ้น</a:t>
            </a:r>
          </a:p>
          <a:p>
            <a:endParaRPr lang="th-TH" sz="1000" b="1" dirty="0" smtClean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ระยะเวลาการรับสมัคร </a:t>
            </a:r>
            <a:r>
              <a:rPr lang="th-TH" sz="2800" b="1" dirty="0" err="1" smtClean="0">
                <a:latin typeface="TH SarabunPSK" pitchFamily="34" charset="-34"/>
                <a:cs typeface="TH SarabunPSK" pitchFamily="34" charset="-34"/>
              </a:rPr>
              <a:t>ปวส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. / ป.ตรี ให้เป็นดุลยพินิจของสถานศึกษา/สถาบัน</a:t>
            </a:r>
            <a:endParaRPr lang="en-US" sz="2800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2968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748" y="1143000"/>
            <a:ext cx="7113635" cy="646986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>
                    <a:lumMod val="95000"/>
                  </a:schemeClr>
                </a:solidFill>
                <a:latin typeface="TH SarabunPSK" pitchFamily="34" charset="-34"/>
                <a:cs typeface="TH SarabunPSK" pitchFamily="34" charset="-34"/>
              </a:rPr>
              <a:t> สัดส่วนการศึกษาต่อระดับ ม.ปลาย ปีการศึกษา 2562</a:t>
            </a:r>
            <a:endParaRPr lang="en-US" sz="3200" b="1" dirty="0">
              <a:solidFill>
                <a:schemeClr val="bg1">
                  <a:lumMod val="9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0376" y="3809514"/>
            <a:ext cx="2057400" cy="1015663"/>
          </a:xfrm>
          <a:prstGeom prst="homePlat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คาดว่าจะ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สำเร็จการศึกษา ม.3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699,812 คน</a:t>
            </a:r>
            <a:endParaRPr lang="en-US" sz="2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14696" y="2818914"/>
            <a:ext cx="1586680" cy="1015663"/>
          </a:xfrm>
          <a:prstGeom prst="homePlate">
            <a:avLst/>
          </a:prstGeom>
          <a:ln w="285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ศึกษาต่อ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629,981 คน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(90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%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2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4696" y="4901377"/>
            <a:ext cx="1586680" cy="1015663"/>
          </a:xfrm>
          <a:prstGeom prst="homePlate">
            <a:avLst/>
          </a:prstGeom>
          <a:ln w="28575">
            <a:solidFill>
              <a:srgbClr val="008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ไม่ศึกษาต่อ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69,981 คน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(10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%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2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2880" y="2158176"/>
            <a:ext cx="1586680" cy="1015663"/>
          </a:xfrm>
          <a:prstGeom prst="homePlate">
            <a:avLst/>
          </a:prstGeom>
          <a:ln w="28575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สายสามัญ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346,407 คน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(55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%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2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7348" y="3580914"/>
            <a:ext cx="1592213" cy="1015663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สายอาชีพ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283,424 คน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(45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%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2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55331" y="2848896"/>
            <a:ext cx="1586680" cy="1355362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200" b="1" dirty="0" smtClean="0">
                <a:latin typeface="TH SarabunPSK" pitchFamily="34" charset="-34"/>
                <a:cs typeface="TH SarabunPSK" pitchFamily="34" charset="-34"/>
              </a:rPr>
              <a:t>สถานศึกษา</a:t>
            </a:r>
            <a:br>
              <a:rPr lang="th-TH" sz="22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2200" b="1" dirty="0" smtClean="0">
                <a:latin typeface="TH SarabunPSK" pitchFamily="34" charset="-34"/>
                <a:cs typeface="TH SarabunPSK" pitchFamily="34" charset="-34"/>
              </a:rPr>
              <a:t>ภาครัฐ-เอกชน</a:t>
            </a:r>
          </a:p>
          <a:p>
            <a:pPr algn="ctr"/>
            <a:r>
              <a:rPr lang="th-TH" sz="2200" b="1" dirty="0" smtClean="0">
                <a:latin typeface="TH SarabunPSK" pitchFamily="34" charset="-34"/>
                <a:cs typeface="TH SarabunPSK" pitchFamily="34" charset="-34"/>
              </a:rPr>
              <a:t>255,424 คน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55331" y="4333602"/>
            <a:ext cx="1586680" cy="91827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200" b="1" dirty="0" smtClean="0">
                <a:latin typeface="TH SarabunPSK" pitchFamily="34" charset="-34"/>
                <a:cs typeface="TH SarabunPSK" pitchFamily="34" charset="-34"/>
              </a:rPr>
              <a:t>นอกระบบ</a:t>
            </a:r>
          </a:p>
          <a:p>
            <a:pPr algn="ctr"/>
            <a:r>
              <a:rPr lang="th-TH" sz="2200" b="1" dirty="0" smtClean="0">
                <a:latin typeface="TH SarabunPSK" pitchFamily="34" charset="-34"/>
                <a:cs typeface="TH SarabunPSK" pitchFamily="34" charset="-34"/>
              </a:rPr>
              <a:t>28,000 คน</a:t>
            </a:r>
          </a:p>
        </p:txBody>
      </p:sp>
      <p:cxnSp>
        <p:nvCxnSpPr>
          <p:cNvPr id="13" name="ลูกศรเชื่อมต่อแบบตรง 12"/>
          <p:cNvCxnSpPr>
            <a:endCxn id="6" idx="1"/>
          </p:cNvCxnSpPr>
          <p:nvPr/>
        </p:nvCxnSpPr>
        <p:spPr>
          <a:xfrm>
            <a:off x="2767776" y="3326746"/>
            <a:ext cx="546920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ลูกศรเชื่อมต่อแบบตรง 13"/>
          <p:cNvCxnSpPr/>
          <p:nvPr/>
        </p:nvCxnSpPr>
        <p:spPr>
          <a:xfrm>
            <a:off x="2767775" y="5409208"/>
            <a:ext cx="546919" cy="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ตัวเชื่อมต่อตรง 15"/>
          <p:cNvCxnSpPr/>
          <p:nvPr/>
        </p:nvCxnSpPr>
        <p:spPr>
          <a:xfrm flipH="1">
            <a:off x="2767776" y="3307693"/>
            <a:ext cx="1" cy="210312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ลูกศรเชื่อมต่อแบบตรง 16"/>
          <p:cNvCxnSpPr/>
          <p:nvPr/>
        </p:nvCxnSpPr>
        <p:spPr>
          <a:xfrm>
            <a:off x="4920429" y="2665708"/>
            <a:ext cx="546919" cy="1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ลูกศรเชื่อมต่อแบบตรง 17"/>
          <p:cNvCxnSpPr/>
          <p:nvPr/>
        </p:nvCxnSpPr>
        <p:spPr>
          <a:xfrm>
            <a:off x="4925957" y="4088745"/>
            <a:ext cx="546919" cy="1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ตัวเชื่อมต่อตรง 18"/>
          <p:cNvCxnSpPr/>
          <p:nvPr/>
        </p:nvCxnSpPr>
        <p:spPr>
          <a:xfrm flipH="1">
            <a:off x="4920427" y="2645856"/>
            <a:ext cx="1" cy="1453896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ลูกศรเชื่อมต่อแบบตรง 19"/>
          <p:cNvCxnSpPr/>
          <p:nvPr/>
        </p:nvCxnSpPr>
        <p:spPr>
          <a:xfrm>
            <a:off x="7098887" y="3501201"/>
            <a:ext cx="546919" cy="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ลูกศรเชื่อมต่อแบบตรง 20"/>
          <p:cNvCxnSpPr/>
          <p:nvPr/>
        </p:nvCxnSpPr>
        <p:spPr>
          <a:xfrm>
            <a:off x="7092127" y="4776791"/>
            <a:ext cx="546919" cy="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ตัวเชื่อมต่อตรง 21"/>
          <p:cNvCxnSpPr/>
          <p:nvPr/>
        </p:nvCxnSpPr>
        <p:spPr>
          <a:xfrm>
            <a:off x="7092129" y="3482151"/>
            <a:ext cx="6759" cy="129464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67348" y="4901377"/>
            <a:ext cx="1186628" cy="1015663"/>
          </a:xfrm>
          <a:prstGeom prst="rect">
            <a:avLst/>
          </a:prstGeom>
          <a:ln w="28575"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เทียบโอนประสบการณ์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28,000 คน</a:t>
            </a:r>
          </a:p>
        </p:txBody>
      </p:sp>
      <p:cxnSp>
        <p:nvCxnSpPr>
          <p:cNvPr id="25" name="ลูกศรเชื่อมต่อแบบตรง 24"/>
          <p:cNvCxnSpPr>
            <a:stCxn id="24" idx="0"/>
          </p:cNvCxnSpPr>
          <p:nvPr/>
        </p:nvCxnSpPr>
        <p:spPr>
          <a:xfrm flipV="1">
            <a:off x="6060662" y="4596577"/>
            <a:ext cx="0" cy="304800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ลูกศรเชื่อมต่อแบบตรง 27"/>
          <p:cNvCxnSpPr>
            <a:stCxn id="7" idx="3"/>
            <a:endCxn id="24" idx="1"/>
          </p:cNvCxnSpPr>
          <p:nvPr/>
        </p:nvCxnSpPr>
        <p:spPr>
          <a:xfrm>
            <a:off x="4901376" y="5409209"/>
            <a:ext cx="565972" cy="0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ตัวเชื่อมต่อหักมุม 34"/>
          <p:cNvCxnSpPr>
            <a:stCxn id="11" idx="2"/>
            <a:endCxn id="24" idx="3"/>
          </p:cNvCxnSpPr>
          <p:nvPr/>
        </p:nvCxnSpPr>
        <p:spPr>
          <a:xfrm rot="5400000">
            <a:off x="7472656" y="4433193"/>
            <a:ext cx="157337" cy="1794695"/>
          </a:xfrm>
          <a:prstGeom prst="bentConnector2">
            <a:avLst/>
          </a:prstGeom>
          <a:ln w="28575"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38199" y="381000"/>
            <a:ext cx="8153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เป้าหมายการเพิ่มปริมาณผู้เรียน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9491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747" y="813102"/>
            <a:ext cx="8549147" cy="64698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 เพิ่มปริมาณผู้เรียนอาชีวศึกษา สอศ. ปีการศึกษา 2562 (ร้อยละ 5)</a:t>
            </a:r>
            <a:endParaRPr lang="en-US" sz="3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950" y="2410540"/>
            <a:ext cx="2667001" cy="2009061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ผลการรับนักเรียน</a:t>
            </a:r>
          </a:p>
          <a:p>
            <a:pPr algn="ctr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ปีการศึกษา 2561</a:t>
            </a:r>
          </a:p>
          <a:p>
            <a:pPr algn="ctr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(รัฐ-เอกชน)</a:t>
            </a:r>
          </a:p>
          <a:p>
            <a:pPr algn="ctr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243,261 คน</a:t>
            </a:r>
            <a:endParaRPr lang="en-US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5150" y="2838272"/>
            <a:ext cx="2667001" cy="1107996"/>
          </a:xfrm>
          <a:prstGeom prst="homePlate">
            <a:avLst/>
          </a:prstGeom>
          <a:ln w="28575"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เพิ่ม 5</a:t>
            </a:r>
            <a:r>
              <a:rPr lang="en-US" sz="24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%</a:t>
            </a:r>
            <a:r>
              <a:rPr lang="th-TH" sz="24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pPr algn="ctr"/>
            <a:r>
              <a:rPr lang="th-TH" sz="24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24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12</a:t>
            </a:r>
            <a:r>
              <a:rPr lang="th-TH" sz="24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,163 คน)</a:t>
            </a:r>
          </a:p>
          <a:p>
            <a:pPr algn="ctr"/>
            <a:r>
              <a:rPr lang="th-TH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(243,261 + 12,163)</a:t>
            </a:r>
            <a:endParaRPr lang="en-US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6950" y="2438401"/>
            <a:ext cx="2895600" cy="15323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เป้าหมายการรับนักเรียน</a:t>
            </a:r>
          </a:p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ปีการศึกษา 2562</a:t>
            </a:r>
          </a:p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(รัฐ-เอกชน)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76950" y="4123134"/>
            <a:ext cx="2871850" cy="6469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255,424 คน</a:t>
            </a:r>
            <a:endParaRPr lang="en-US" sz="32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6075" y="5212318"/>
            <a:ext cx="2133600" cy="578882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77 </a:t>
            </a:r>
            <a:r>
              <a:rPr lang="th-TH" sz="2800" b="1" dirty="0" err="1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อศจ</a:t>
            </a:r>
            <a:r>
              <a:rPr lang="th-TH" sz="28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</a:t>
            </a:r>
            <a:endParaRPr lang="en-US" sz="28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0" name="ลูกศรเชื่อมต่อแบบตรง 9"/>
          <p:cNvCxnSpPr>
            <a:stCxn id="9" idx="0"/>
            <a:endCxn id="8" idx="2"/>
          </p:cNvCxnSpPr>
          <p:nvPr/>
        </p:nvCxnSpPr>
        <p:spPr>
          <a:xfrm flipV="1">
            <a:off x="8012875" y="4770120"/>
            <a:ext cx="0" cy="442198"/>
          </a:xfrm>
          <a:prstGeom prst="straightConnector1">
            <a:avLst/>
          </a:prstGeom>
          <a:ln w="28575"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54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199" y="381000"/>
            <a:ext cx="8153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ปฏิทินการดำเนินงาน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itchFamily="18" charset="-34"/>
              <a:cs typeface="JasmineUPC" pitchFamily="18" charset="-34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215915"/>
              </p:ext>
            </p:extLst>
          </p:nvPr>
        </p:nvGraphicFramePr>
        <p:xfrm>
          <a:off x="818535" y="2057400"/>
          <a:ext cx="8325466" cy="3379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8265"/>
                <a:gridCol w="1966956"/>
                <a:gridCol w="2300245"/>
              </a:tblGrid>
              <a:tr h="4907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i="0" dirty="0" smtClean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</a:t>
                      </a:r>
                      <a:endParaRPr lang="en-US" sz="2800" b="1" i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i="0" dirty="0" smtClean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ประเภทการรับ</a:t>
                      </a:r>
                      <a:endParaRPr lang="en-US" sz="2800" b="1" i="0" dirty="0" smtClean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227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i="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โควตาพิเศษ</a:t>
                      </a:r>
                      <a:endParaRPr lang="en-US" sz="2800" b="1" i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i="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ทั่วไป</a:t>
                      </a:r>
                      <a:endParaRPr lang="en-US" sz="2800" b="1" i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รับสมัคร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พฤศจิกายน 2561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18 - 30 มีนาคม 2562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6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ทดสอบความรู้และความถนัดทางวิชาชีพ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 เมษายน 2562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ประกาศผล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 เมษายน 2562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6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มอบตัว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10 มีนาคม 2562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9 เมษายน 2562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145798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ระดับประกาศนียบัตรวิชาชีพ (</a:t>
            </a:r>
            <a:r>
              <a:rPr lang="th-TH" sz="2800" b="1" dirty="0" err="1">
                <a:latin typeface="TH SarabunPSK" pitchFamily="34" charset="-34"/>
                <a:cs typeface="TH SarabunPSK" pitchFamily="34" charset="-34"/>
              </a:rPr>
              <a:t>ปวช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. 1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1847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916298"/>
              </p:ext>
            </p:extLst>
          </p:nvPr>
        </p:nvGraphicFramePr>
        <p:xfrm>
          <a:off x="818536" y="1752600"/>
          <a:ext cx="8325468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8265"/>
                <a:gridCol w="2209801"/>
                <a:gridCol w="2057402"/>
              </a:tblGrid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i="0" dirty="0" smtClean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</a:t>
                      </a:r>
                      <a:endParaRPr lang="en-US" sz="2800" b="1" i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ประกาศนียบัตรวิชาชีพชั้นสูง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(</a:t>
                      </a:r>
                      <a:r>
                        <a:rPr lang="th-TH" sz="2800" b="1" kern="1200" dirty="0" err="1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ปวส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. 1)</a:t>
                      </a:r>
                      <a:endParaRPr lang="en-US" sz="2800" b="1" i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ปริญญาตรี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สายเทคโนโลยีและสายปฏิบัติการ</a:t>
                      </a:r>
                      <a:endParaRPr lang="en-US" sz="2800" b="1" i="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รับสมัคร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สถานศึกษา</a:t>
                      </a:r>
                    </a:p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พิจารณากำหนด</a:t>
                      </a:r>
                    </a:p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โดยให้แล้วเสร็จ</a:t>
                      </a:r>
                      <a:endParaRPr lang="en-US" sz="2800" b="1" kern="1200" dirty="0" smtClean="0">
                        <a:solidFill>
                          <a:schemeClr val="dk1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ภายใน </a:t>
                      </a:r>
                    </a:p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9 มิถุนายน 2562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สถาบันกำหนด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ทดสอบความรู้และความถนัดทางวิชาชีพ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ประกาศผล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4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มอบตัว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722294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ระดับประกาศนียบัตรวิชาชีพชั้นสูง (</a:t>
            </a:r>
            <a:r>
              <a:rPr lang="th-TH" sz="2800" b="1" dirty="0" err="1">
                <a:latin typeface="TH SarabunPSK" pitchFamily="34" charset="-34"/>
                <a:cs typeface="TH SarabunPSK" pitchFamily="34" charset="-34"/>
              </a:rPr>
              <a:t>ปวส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. 1) </a:t>
            </a:r>
            <a:endParaRPr lang="th-TH" sz="2800" b="1" dirty="0" smtClean="0">
              <a:latin typeface="TH SarabunPSK" pitchFamily="34" charset="-34"/>
              <a:cs typeface="TH SarabunPSK" pitchFamily="34" charset="-34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ระดับ</a:t>
            </a: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ปริญญาตรีสายเทคโนโลยีและสาย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ปฏิบัติการ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501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235</TotalTime>
  <Words>335</Words>
  <Application>Microsoft Office PowerPoint</Application>
  <PresentationFormat>กระดาษ A4 (210x297 มม.)</PresentationFormat>
  <Paragraphs>88</Paragraphs>
  <Slides>6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6</vt:i4>
      </vt:variant>
    </vt:vector>
  </HeadingPairs>
  <TitlesOfParts>
    <vt:vector size="7" baseType="lpstr">
      <vt:lpstr>NewsPrint</vt:lpstr>
      <vt:lpstr>นโยบายและแนวปฏิบัติการรับนักเรียน นักศึกษา  สังกัดสำนักงานคณะกรรมการการอาชีวศึกษา ประจำปีการศึกษา 2562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นโยบายและแนวปฏิบัติการรับนักเรียน นักศึกษา  สังกัดสำนักงานคณะกรรมการการอาชีวศึกษา ประจำปีการศึกษา 2562</dc:title>
  <dc:creator>VEC</dc:creator>
  <cp:lastModifiedBy>VEC</cp:lastModifiedBy>
  <cp:revision>20</cp:revision>
  <cp:lastPrinted>2018-12-18T07:46:33Z</cp:lastPrinted>
  <dcterms:created xsi:type="dcterms:W3CDTF">2018-12-18T03:55:14Z</dcterms:created>
  <dcterms:modified xsi:type="dcterms:W3CDTF">2018-12-18T08:54:15Z</dcterms:modified>
</cp:coreProperties>
</file>