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48" r:id="rId1"/>
  </p:sldMasterIdLst>
  <p:notesMasterIdLst>
    <p:notesMasterId r:id="rId75"/>
  </p:notesMasterIdLst>
  <p:handoutMasterIdLst>
    <p:handoutMasterId r:id="rId76"/>
  </p:handoutMasterIdLst>
  <p:sldIdLst>
    <p:sldId id="290" r:id="rId2"/>
    <p:sldId id="413" r:id="rId3"/>
    <p:sldId id="411" r:id="rId4"/>
    <p:sldId id="406" r:id="rId5"/>
    <p:sldId id="353" r:id="rId6"/>
    <p:sldId id="415" r:id="rId7"/>
    <p:sldId id="404" r:id="rId8"/>
    <p:sldId id="305" r:id="rId9"/>
    <p:sldId id="418" r:id="rId10"/>
    <p:sldId id="307" r:id="rId11"/>
    <p:sldId id="308" r:id="rId12"/>
    <p:sldId id="419" r:id="rId13"/>
    <p:sldId id="424" r:id="rId14"/>
    <p:sldId id="421" r:id="rId15"/>
    <p:sldId id="422" r:id="rId16"/>
    <p:sldId id="423" r:id="rId17"/>
    <p:sldId id="429" r:id="rId18"/>
    <p:sldId id="430" r:id="rId19"/>
    <p:sldId id="312" r:id="rId20"/>
    <p:sldId id="425" r:id="rId21"/>
    <p:sldId id="426" r:id="rId22"/>
    <p:sldId id="427" r:id="rId23"/>
    <p:sldId id="387" r:id="rId24"/>
    <p:sldId id="412" r:id="rId25"/>
    <p:sldId id="389" r:id="rId26"/>
    <p:sldId id="391" r:id="rId27"/>
    <p:sldId id="398" r:id="rId28"/>
    <p:sldId id="438" r:id="rId29"/>
    <p:sldId id="440" r:id="rId30"/>
    <p:sldId id="472" r:id="rId31"/>
    <p:sldId id="444" r:id="rId32"/>
    <p:sldId id="445" r:id="rId33"/>
    <p:sldId id="397" r:id="rId34"/>
    <p:sldId id="446" r:id="rId35"/>
    <p:sldId id="447" r:id="rId36"/>
    <p:sldId id="448" r:id="rId37"/>
    <p:sldId id="449" r:id="rId38"/>
    <p:sldId id="450" r:id="rId39"/>
    <p:sldId id="451" r:id="rId40"/>
    <p:sldId id="452" r:id="rId41"/>
    <p:sldId id="453" r:id="rId42"/>
    <p:sldId id="454" r:id="rId43"/>
    <p:sldId id="455" r:id="rId44"/>
    <p:sldId id="456" r:id="rId45"/>
    <p:sldId id="457" r:id="rId46"/>
    <p:sldId id="458" r:id="rId47"/>
    <p:sldId id="459" r:id="rId48"/>
    <p:sldId id="460" r:id="rId49"/>
    <p:sldId id="461" r:id="rId50"/>
    <p:sldId id="462" r:id="rId51"/>
    <p:sldId id="463" r:id="rId52"/>
    <p:sldId id="464" r:id="rId53"/>
    <p:sldId id="465" r:id="rId54"/>
    <p:sldId id="466" r:id="rId55"/>
    <p:sldId id="467" r:id="rId56"/>
    <p:sldId id="468" r:id="rId57"/>
    <p:sldId id="469" r:id="rId58"/>
    <p:sldId id="435" r:id="rId59"/>
    <p:sldId id="471" r:id="rId60"/>
    <p:sldId id="473" r:id="rId61"/>
    <p:sldId id="477" r:id="rId62"/>
    <p:sldId id="478" r:id="rId63"/>
    <p:sldId id="474" r:id="rId64"/>
    <p:sldId id="475" r:id="rId65"/>
    <p:sldId id="476" r:id="rId66"/>
    <p:sldId id="481" r:id="rId67"/>
    <p:sldId id="479" r:id="rId68"/>
    <p:sldId id="480" r:id="rId69"/>
    <p:sldId id="484" r:id="rId70"/>
    <p:sldId id="486" r:id="rId71"/>
    <p:sldId id="487" r:id="rId72"/>
    <p:sldId id="488" r:id="rId73"/>
    <p:sldId id="489" r:id="rId74"/>
  </p:sldIdLst>
  <p:sldSz cx="9144000" cy="6858000" type="screen4x3"/>
  <p:notesSz cx="7099300" cy="102346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EC69"/>
    <a:srgbClr val="D00AC2"/>
    <a:srgbClr val="FFFF99"/>
    <a:srgbClr val="0000FF"/>
    <a:srgbClr val="00CC66"/>
    <a:srgbClr val="FF6600"/>
    <a:srgbClr val="6DFFAF"/>
    <a:srgbClr val="FF9933"/>
    <a:srgbClr val="0000CC"/>
    <a:srgbClr val="FFE6C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ลักษณะสีอ่อน 1 - เน้น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9926" autoAdjust="0"/>
    <p:restoredTop sz="94713" autoAdjust="0"/>
  </p:normalViewPr>
  <p:slideViewPr>
    <p:cSldViewPr>
      <p:cViewPr>
        <p:scale>
          <a:sx n="60" d="100"/>
          <a:sy n="60" d="100"/>
        </p:scale>
        <p:origin x="-1422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r">
              <a:defRPr sz="1200"/>
            </a:lvl1pPr>
          </a:lstStyle>
          <a:p>
            <a:fld id="{E466334C-DC72-4FEF-9E81-ABB18CCD78A5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r">
              <a:defRPr sz="1200"/>
            </a:lvl1pPr>
          </a:lstStyle>
          <a:p>
            <a:fld id="{DB6BF138-B946-49E0-8ECA-D667290CC5F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5965724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/>
          <a:lstStyle>
            <a:lvl1pPr algn="r">
              <a:defRPr sz="1200"/>
            </a:lvl1pPr>
          </a:lstStyle>
          <a:p>
            <a:fld id="{623F9461-EDBB-49DE-B031-C569AC3114B3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40" tIns="47320" rIns="94640" bIns="473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9930" y="4861442"/>
            <a:ext cx="5679440" cy="4605576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4" cy="511731"/>
          </a:xfrm>
          <a:prstGeom prst="rect">
            <a:avLst/>
          </a:prstGeom>
        </p:spPr>
        <p:txBody>
          <a:bodyPr vert="horz" lIns="94640" tIns="47320" rIns="94640" bIns="47320" rtlCol="0" anchor="b"/>
          <a:lstStyle>
            <a:lvl1pPr algn="r">
              <a:defRPr sz="1200"/>
            </a:lvl1pPr>
          </a:lstStyle>
          <a:p>
            <a:fld id="{C62AAFA5-C05B-4AEE-BE14-74C96428317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940364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65EDD9-A019-45F0-B66B-34E993DC8E29}" type="slidenum">
              <a:rPr lang="nl-NL" smtClean="0"/>
              <a:pPr/>
              <a:t>63</a:t>
            </a:fld>
            <a:endParaRPr lang="nl-NL" dirty="0"/>
          </a:p>
        </p:txBody>
      </p:sp>
    </p:spTree>
    <p:extLst>
      <p:ext uri="{BB962C8B-B14F-4D97-AF65-F5344CB8AC3E}">
        <p14:creationId xmlns="" xmlns:p14="http://schemas.microsoft.com/office/powerpoint/2010/main" val="1600539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TextBox 8"/>
          <p:cNvSpPr txBox="1"/>
          <p:nvPr userDrawn="1"/>
        </p:nvSpPr>
        <p:spPr>
          <a:xfrm>
            <a:off x="899592" y="6237312"/>
            <a:ext cx="4828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สำนักรับรองมาตรฐานวิศวกรรมในกิจการกระจายเสียงและโทรทัศน์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TextBox 5"/>
          <p:cNvSpPr txBox="1"/>
          <p:nvPr userDrawn="1"/>
        </p:nvSpPr>
        <p:spPr>
          <a:xfrm>
            <a:off x="0" y="116632"/>
            <a:ext cx="914400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3200" b="1" dirty="0" err="1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. เรื่อง หลักเกณฑ์การอนุญาตทดลองประกอบกิจการวิทยุกระจายเสียง พ.ศ.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๒๕๕๕ (ภาคผนวก ง)</a:t>
            </a:r>
            <a:endParaRPr lang="th-TH" sz="3200" b="1" dirty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F4FB-393B-46F0-AB75-B98512384F5F}" type="datetimeFigureOut">
              <a:rPr lang="th-TH" smtClean="0"/>
              <a:pPr/>
              <a:t>21/12/59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/>
          <a:lstStyle/>
          <a:p>
            <a:fld id="{104454C2-6F8A-420B-A00C-372122736E0B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 userDrawn="1"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 userDrawn="1"/>
        </p:nvSpPr>
        <p:spPr>
          <a:xfrm>
            <a:off x="0" y="6093296"/>
            <a:ext cx="9144000" cy="7456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D36F4FB-393B-46F0-AB75-B98512384F5F}" type="datetimeFigureOut">
              <a:rPr lang="th-TH" smtClean="0"/>
              <a:pPr/>
              <a:t>21/12/59</a:t>
            </a:fld>
            <a:endParaRPr lang="th-TH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6" name="Slide Number Placeholder 6"/>
          <p:cNvSpPr txBox="1">
            <a:spLocks/>
          </p:cNvSpPr>
          <p:nvPr userDrawn="1"/>
        </p:nvSpPr>
        <p:spPr>
          <a:xfrm>
            <a:off x="8604448" y="6237312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454C2-6F8A-420B-A00C-372122736E0B}" type="slidenum">
              <a:rPr kumimoji="0" lang="th-TH" sz="20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899592" y="6237312"/>
            <a:ext cx="4828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สำนักรับรองมาตรฐานวิศวกรรมในกิจการกระจายเสียงและโทรทัศน์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4" name="รูปภาพ 3" descr="1371035613991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272232" y="6164905"/>
            <a:ext cx="411336" cy="64579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hyperlink" Target="Use%20ILS.mp4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&#3585;&#3634;&#3619;&#3619;&#3656;&#3629;&#3609;&#3621;&#3591;%20No%20ILS.mp4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PanAM747.mp4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gi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2" Type="http://schemas.openxmlformats.org/officeDocument/2006/relationships/image" Target="../media/image7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eg;base64,/9j/4AAQSkZJRgABAQAAAQABAAD/2wCEAAkGBxQPDw8NEBAQDw8PDw8PDQ8NFBQPDw8QFRQWFhYRFBQYHCggGBolGxUWIjEiJSkrLi4uFx81ODMsNygtLisBCgoKDg0OGhAQGiwkHyQsLCwsLCwsLCwsLCwsLCwsLCwsLCwsLCwsLCwsLCwsLCwsLCwsLCwsLCwsLCwsLCwsLP/AABEIALcBEwMBEQACEQEDEQH/xAAcAAACAQUBAAAAAAAAAAAAAAAAAQIDBAUHCAb/xABPEAABAwIBBwYGDwYDCQEAAAABAAIDBBESBQYTITFRcQcUQWGBkSIyQlJ0oRc0NWJkcoKSk6Kys8HS4xZDVKOx0WPw8RUjJERTc8PT4TP/xAAaAQEAAwEBAQAAAAAAAAAAAAAAAQIFAwQG/8QALhEBAAICAQMCBQQBBQEAAAAAAAECAxESBCExMlETM0FhcRVioeEiBRRSgfDB/9oADAMBAAIRAxEAPwDeKAQYnOPL8VBFpZTcuuIo2+PI7cNw3no7l0xYrZJ1DnkyxjjctVZYz1qqpxAkMEZ8WKnJb3vHhOPq6lpY+mpT6bZ1+ovafZhzFI84nXJPS83Pr1rruseHPUyOaP6u9OUHGRzR/V3pyg4yfNH9XenKDUjmjve96nlBqRzR/V3pyhHGT5o/q705QcZLmj/e96coTqRzR/V3qOUGpHNH9XenKDjJc0f1d6coOMjmzxrFr9R1qeUHGV9k/OWqpHDBPJYfu5SZIyN2F2zssudsOO/0XrlvTxLZuaGeMdeNE4CKpaLujvdrwNroz08No69qz8/Tzj7/AEe/DnjJ2+r1C87uEAgEAgEAgEAgEAgEAgEAgEAgECJQaCzpy26vrJJb3ZiMdO3obECcJ7fGPHqWxixxjpEMfLknJfaNOwMGrWek9JVp7ojsraRRpOxpE0bGkQ2ekRGxpFJs9IhsaRDZaRDY0ig2WkTSdjSKTY0ijRtGQhwsRcKYGPbM+mlZLG4texwfE8bQRv8Ax3gq0xFo1Km5rO4b9yFlIVdNBVN1CWNriNuF2xzexwI7Fi3rwtNWzS3OsWX6qsEAgEAgEAgEAgEAgEAgEAgEAgsstPLaWpcNRbTzEcQwq1PVCt/TLnTJjtZO5oA7f9FuWYlGR0qovsaVDZ6REbPSJo2NIp0jZ6RRpGxpE0bGkTSdjSKdGxpENlpFGjZaRE7GkROy0qG1vXuuy+4g/gphWZe1zQz8hoMnxU72SyzNfMcDAA1oc8uF3OPX0ArH6rLWckzXu74utpjxxWe8rw8rg6KI265wP/GvPzJ/1P8Ab/Jey58BP0/6acz9T/b/AD/Q9lz4Cfp/005n6n+3+f6Hst/Af5/6afEP1P8Ab/P9D2W/gP8AP/TTmfqf7f5/o/Zb+A/z/wBNOaP1P9v8/wBF7LfwH+f+mnNP6n+3+f6HsufAf5/6acz9T/b/AD/Q9lz4Cfp/005n6n+3+f6HsufAT9P+mnM/U/2/z/RjlcHTRHsnH/rTmfqf7f5/pmsj8pVJO4Mkx0rjqBmAMZPxxs4mymLw74+vxW7T2eza4EAgggi4I1gjeFd7tmgEAgEFhl/2nVejT/duVqeqFb+mXN+TXeNwb+K3LMKF7jVVjxobPGpRs8aGxiRG2RyPkeescW08TpLanP8AFjZ8Z51DhtVMmSuON2lfHjvknVYetpuTGYi8lTFGdzGOlt2ktXmnra/SHpjor/W0I1fJnO0XiqIZTue10JPDxkjra/WCeivHiYl4/KeT5qV+injdE/aMWxw3tcNThwXqpet43WXlvS1J1aFniVldjGhsi9EljUGyxolbzSk+CNnV0lZPV9RNp4R4efJeZ7Quqeh6X/NH4lePSIp7roU7B5De3Wi3GD0DPMb3BDjB6BnmN7ghxg9AzzG9wQ4wfN2eY3uCJ4wObs8xvcERxj2HN2eY3uCJ4wXN2eY3uCI4wRp2eY3uCHGC0DPMb3BDjBGnYfIHZq/ohxhaVFD0s+afwKjSk09nq+TbO51NMyimcTTSuDI8X7iQmwtuaTqI6L333tW2uz2dF1M0twt4n+G5l1bYQCAQWGX/AGnV+jT/AHblanqhW/plzXk87eDfxW5LDheYlAeJSDEiDug9DmZm47KE+E3bBFZ07xtsdjG++NjwAJ3X4583w6/d2wYfi2+31btoqNkEbYYmNjjYLNa0WA/uetZE2m07lr1rFY1CsSoWCCyyxkmKsidBMwOadh2OY7oe09BVqXtSd1UvSt41LRecWSH0NQ+mk128KN+wSRnY8dxBG8FbGLJGSvKGNkxzjtxljMS6OYuiSxKEovdqKpltxpM/ZEzqEsnM1lx6NQ4r5556x9WQxKVxiRJhyCQcgkHIC6JPEgV0CuiCLkESUCxIDEiGOyhHYhw8rbxUSpby6HzeqzPR0s7vGlp4Xv8AjFgJ9d12idw+jxW5UifsyCl0CAQWGcHtOr9Gn+7crU9UK39MuZ6I7eAW5LEXeJEHiRBhyALulShvzMjI/M6GGIi0jxpZ95keASDwFm/JWLnyc7zLa6fH8OkQu84ssNoqaSqfrwCzGbC951NYOJ7hcquPHOS0VhbLkjHWbS0TlnLM1Y8yVEhfc3az92wbmM2AevfdbNMVaRqsMXJkted2lkM1c65aCVtnOfT3AlgJu3D0lgPiuHVt6VzzYK5I+6+HPbHP29m9aeZsjGSMIcx7WvY4bHNIuCOxZExMTqW1ExMbh4vlXySJaMVTR/vKVwJI2mJ5DXDsOF3YV6ujvq/H3eTrce6cvZp661GWiXKEoOnA6e7WiVB1QSQBqF+1ceo+Vb8It4lkaE2ZxJWBDhXwuMSlYw5BIFBIFEpDdtPQBtPUg9YOT+s/wPpD+VW4S9f+yy/Yex/Wf4H0h/KnGT/ZZfs8xUxGN74nanxvdG8bnNJB9YVZeW0TE6lSJRCJcgiSgiXIgsSC2rjqHH8FCtm+8y/c2h9Fg+wF1r4h9Bg+VX8M0rOwQCCwzg9p1fo0/wB25Wp6oVv6ZcyUh28AtxiyucSKniUoMOQZDN6AT1tJAbESVELXD3mMF31QVTLPGkz9l8deV4j7ujlhtxq3lryiRzOlB1HSTvHWLMZ/V60Ogr6rM7r7emrVxlO9aLOLGd5Qbz5J68zZMjaTc08skBJ3Cz2jsa9o7Fj9XXjln792x0dt4o+z0uWqTT0tRAdksEsfzmEX9a4UnjaJei9eVZhzEHkgayt9hEVVKJRIbtHELj1HyrfhFvEslSSai3tC+feeFyHKUpgolIFBIFBmc0KTT19LHa40okd8WMF+v5tu1TXy79PXlkiG8gurdCDTfKJSaHKEpGoTNZMO0YXfWaT2rlbyxesrxyz93mrqryokqRElBAuQRLkQt6s6hxUSiXQGZXubQeiwfYC618Q+hwfLr+GaVnUIBBYZwe06v0af7tytT1Qrf0y5hpj/AEC3GNZWxooiZt3rUp0iXk9KGno+TgXytQ/9x/qieVw6n5Vnbp/mQ6IWO12lOWkn/aMI6BRR246Wa/8AQLV6H0T+f/jL635kfh4Jex4wpG4uRI/8HU7udevRR/8AxZXXeuPw0+i9E/lsUrxPbLlU9Wzo4L6BgolQkiVCQ3aOIXHqPlW/BbxK5BtrWA8i6jn36j6kWVw5BMOQSDkS97ySUeKoqKgjVFE2Np99Ibn1M9avSHv6Cu7Tb2bBzhqtBSVMw1GOCVzfjBpw+uyvPho5bcaWt7QnkSr09NTz/wDVhjeeJaCfWkeE47cqRb3h4rldo/ApqkeS98L+Dhib9h3eq3eH/UK9os1niXNmAuQQLkESUQgXKRQqHahxUIl0JmV7mUHokH2AutfEPocHy6/hmlZ1CAQY/OD2nV+jT/duVqeqFbemXLsbrDuW3tkTGzuhowpRJgohnMyqrRZSoZDs5zEw9QecF/rLnnjeO0fZfDOskS6TWK2GpOW+jIlo6kDU5ksLjuLSHNHbid3LR6G3aas/rq94lrJaDPCDeHI/RmPJgkP/ADE8sovuGGMfd37VkdZbeTXs1ujrrH+XqsuVggpamc7IoJZPmsJXnpHK0Q9F51WZcwDUAOpbrEIlQlFFogN2jiFx6j5Vvwi/iVyFgPIqNRKo0oKrXlEpaQoNz8ldFo8nNkI8Kolkl+SDgb6mX7V1p4bHQ044t+6XKnW6LJr23sZ5Ioh168Z9TClp7J622sUx7nyW1ulyaxl7ugklid342+p47krPY6K28UR7L7P2h0+TapoF3MZpm77xkP1cQCO1TMdl+qpyxTH/ALs0SJFxYZ4kQiXIIFyIQLkFKU/1QdD5k+5lB6JB9gLrXxD6HB8uv4ZtWdQgEGPzh9p1fo0/3blanqhW3iXLTDqHBbTL0kFKEgiNHdSjSbHlpDmmzmkFpG0Eawe9PKrpvN3Kra2kgq22tLG1zgPJeNT2djgR2LEyUmlprLYpblWJWee2b4yjRyU4sJQRJTudsbK29r7gQS09TlbDk+Hfkrmx/ErpzzV0z4ZHwysdHKw2ex4s5p/z07CtqtotG4Y81mJ1K9zdyHLlCdtNADckaWS12Qs6Xu/AdJ1KuXJGOu5WxYpvbUOjsm0TaeGKnjFo4Y2xsB24Wi2vrWHa02mZls1rFYiIeJ5Y8tCChFI0/wC8q3BpA2iFhDnntOFvyivT0lOV+Xs8/VX1TXu0pBC6R7Io2l8kjmsjY3a57jYAdpWpMxEblnxWZnUNqUHI60xAz1bxORciFrTEw7vC1u46ln262d9o7PbXpI13lrrOnIEuTql1LNZ2oPikbqbLGbgPA6NYII6CDt1E+vHljJXlDz3xzSdSxLTrHEKvUfKt+HK/plcgrBeRUCJVGoKgRKQBOoC5Js0DpJ2BDW+zo7I9EKemgpxshijj4lrQCV3fQY68axDXHLLXXkpKUHxWyTvHxjgYfqvXO/sz/wDULd61/wCy5Gq60tVSk+OxkzB1tOF5+szuSh0Fu9q/9tpSMDgWkXDgQQekHaF0aXlzdlGjNPNNTm94ZZIrnpwuIB7QLrjPl89avG019luoQRKI0gXIjSBKIU3lCHReZPuZQeiQfYC618Q+hwfLr+GbVnUIBBj84fadX6NP925Wp6oRbxLlhh1BbLMSBUo0kCiDBUoSBUoe/wCSzPIUUho6h2Glnddkjj4MEp1XO5jrC56CAekleTqcHOOVfL0dPl4f4z4bwBvr37FmNBZZRyRBU25xTwz4fF00bZC3gSNStW9q+mdK2pW3mFaioY4G6OGKOFm3DE1sbb77BRNpmdzKYrFe0LTOHL0FBCZ6iQMbsY395K63iMb5R/1NgrUpa86hW94pG5c85z5ekyhVPqpdV/BijBuIohfCwb9pJPSSVr4scY68YZmS85Lblf8AJrb/AGxQ4rWxy7fO0EmH61lTqd/CnS/TxHxIdFLIabUPLyG48nny8NVf4t4rX7b+te7ot/5PJ1X0aqadY4henP8ALt+HitH+MrpqwnjVGqBUaUSqAoM7mRQ84yjSR2u1solf8WMF+vqJaB2qa+Xfp6cssQ6AXZuPF5z5givqXVTqp8d2sY1jWBwa1o2XJ3kntVZrt5M3SRktymSzZzAFBUsqm1T5MLXtcx0YaHNcLWuDvsexIroxdJGO3KJe1VnraR5U6HQ5Se8DwaiOOYbsQGBw+oD8pcrx3Y/WU45d+7yN1V5SJRCm5BTJRGkHOREQ6NzI9zKD0SD7AXWviH0GH5dfwzas6hAIMfnD7Tq/RZ/u3K1PVCLeJcrNOocAtlm6SBQSBRGkgVKNHdSro7oaetzV5QarJ7Ww3FRTt1NhmJuwbo5BraOo3G4Lhk6el+/iXWme1O3mHvaLlgpXWEsFTET4xaGSsb2hwJ+avJborx4mHojqq/WHt8j5agrWaWmmZM3VfAfCbfoc062nqIC816WpOrQ9FbxaNwu6mmZK0skYyRh2tkaHtPEHUoiZjwmYifLx+XuTzJzo5JnQmmDGPe99K4xhrWgknAbs2Dcu9OpyxOt7/LjfBj1vWmh6WqdFIyaJxY+N7ZInbXNc03aetaloiY1LwRuJ3DbdDyyRaIaelmE4HhCAsdC47wXOBaOqxt1rPt0dt9p7PbHUxrvDWuduccmUql1VKAwBoZFE03bFGLnDfpNyST033WC9eLHGOuoee95vO5YZh1jiFGf5dvw5Xj/GV00rDeJVaVAqNKJTCJbF5GaHFUVNSRqiiZE0++kOI9wYPnK9I+r3dDX/ACmzbS6NNihnLR/xtJ9PH+ZRuHP42P8A5QDnLR/xtJ9PH+ZNwfGx/wDKGUBUujXPLNQYoKaqA1xSuid8WQXBPawD5Spd4OupusWaoXNm6V6OglnJbDDLMR4whY6TDxwjUmk1pa3iFvUwujcY5GPje3xmSNLHji06wmkTExOpW7iiqmSpHSGZHuZQeiQfYC6V8Q3sPy4/DNqzqEAgsMvtvR1YGsmmnA46NytT1Qi3iXKjNg4BbDPSQMKUaO6KpKUGCgalAQVqOrkheJYZHxSN8V8Tixw6rjo6lExFo1JEzE7hsHN/lbqIbMrI21TBq0kdopwN5Hiu+rxXkydHWfTOnpp1No9Xdms9eUKlqslTx0sp08+CF0MjSyRrHG7yRsIwgi4JGsLli6e1ckco7Q6ZM1Zp2acK0HjIqEolExAZtHELjn+Xb8Iv6ZXYKxHhVGlQKjSiVQFEt28k9BosmtkIs6olkmN918DfUwHtXWvhrdHXWPfuz+c9dzeiqpwbGOCQs+Phs36xCmZdstuNJlzm3VqXFhRAKJ06GzMr+c5PpJibuMLWPO97PAce9pXaPDbwX5Y4lTz6oOcZNq4gLuERlYBtL4/DAHHDbtSfCOopyxzDn4XNgNZNg3rJ2LixfLo7IGSGUVPFTRgAMaMbhtkfbwnu3kld4jTcx44pWKw8xys5HZNQOqsI01KWua8bTGXBr2E7teLi1VtHZw6zHFse/rDRziubIQJQdIZj+5lB6JB9gLpXxDew/Lj8M4rOgQCBPaCCDrBFiN4Qct50ZFdk+sno3AgRvJhJ8uEm8bwenwdR6wR0LXx351izw3rxnTFhXUMIhJSiTCINSg0BdAXRARJIEiSUJgioSGbRxXLP8u34Vv6ZXIKxHiVGlEqjSgqMBcQ1ou5xAaBtJOoDvUJ06XyTRCnp4KduyGKOMdeFoF/Uu7dpXjWIeR5X63R5PEPTUTxs+Sy8hPexveq3ns83WW1j17tL3XJli6Db3IzX46WemJuYJsbRuZK24+s1/eulPDS6K26TX2bCcLix1g6iFd7XNmWKM0tVPTjUYJnsZfc13gHuse1cZ7Swr14WmPaXQmQsqsrKeKpiILZGguHSx9vCYesHUusNrHeL1i0PMcrWWGQZPfTYhpqotYxnTgDg57yN1hbi4KLT2cOrvFcevrLRbiubJQJRDpLMf3Lyf6JB9gLpXxDdw+iGcVnQIBAIPL59ZmRZViAJ0VREDoJwL2vtY8eUw+raOm/XFlnHP2UvSLNDZwZsVWT3EVMDmNB1TMu+B3WJALDgbHqWjTJW/iXktSa+WHBuuiiQRBqUGCiApQLoC6AugV1CRdEkSido3Q2uKKkkmxGKN8ojBfKY2l7Y2tFy55GposDtXDqJiKTv2LRM1nRgrFeFMFBUBRKbSoFXSHznd5RO59yLidpJ4m6BXQF0DDiNhI4akD0h853eUTufdEu7UQuKHKs1MSYJ5YS7xtE9zA7iBqKmOya3tX0zpbVdU+V5klkfLIdr5XF7zxJ1oi0zadytiUVQUDpXMgWyZk/0OnPewFda+IbmL0Qzas6BAIBAIERfUdYO26DRPLFlOF1W2ip4YWc38KpljjY175nDVGXAXIa06+t3vVodLWYryn6vJmmN6hr5epwO6D1ea+YFXlCz2s5vTmx09QC0OG+Nm1/HUOtccnUVp95dK4bWbczd5OKKjbd0TauUizpatrZB8mM+C0dl+srxX6i9vrp6aYa1Zv8AZmj/AIGj+gi/KufxL+8r8K+w/Zmj/gaP6CL8qfEt7ycK+w/Zmj/gaP6CL8qfEt7ycK+xfszR/wADR/QRflT4l/eThX2H7M0X8DR/QRflT4l/eThX2H7M0X8DR/QRflT4lveTjX2NubVGDcUNGDvEEX5VHO3ucY9l7JRsMToMDWxvY5hY0BrcLhYiw6lXymY3GnM2X8kvoqmWkkBxROIaT5bPJeOoj8Vx8dmJkpNLTCwaUUVAUEwUSmCoEgUSEAgEBdBElEIEqRAlEKbigvsg5JfW1MNJEDilcAXbQxnlSHqAufV0prfZfHSb2iIdO00AjYyJgsyNjWMG5rRYDuC7NuI1CqiQgEAgEGBz3zhbk2ilqjYyf/nTMPlzOBwjgLFx6mldMWOb20pe3GNuZppXPc6R7i573OfI921znG7nHrJJK1Y9oeKXoc18yavKNnQx6OA7ame7Ire86X/JFusLnkzVp58rVx2s3BmryaUlDhkkbzuoFjpZwMDHb44tjdfSbkb14cnUXv28Q9NMNa93tlwdQgEAgEAgEAgEAg8xntmbFlSMXOiqGA6GcC5HvHjym/5Crau3HNhrkhpXLeZVbRuIkp3yMB1S04MsZG/wRcdoC5zEwzb9Pev0YXQvGoseDuLT/ZHPjPskI3eY75p/shxn2SEbvNf80/2Q4z7JCN3mP+af7Ian2PRu8x/zT/ZDU+x6J3mv+af7Ian2RcxwFy1wHSSCAENSgXIhAuQRLkQTWlxs0Fx3NBJ7giYiZ8M7kTMmtrHAR0742E65agGGMDf4Qu75IKREy606e9p8N1Zk5mxZLjOE6WokAE07hYkeYweS2/R09PRbpEaaWHDGOOz06s7BAIBAIBBpjPGnq84K8w0cZNFRl0LaiQllO6W9pZMVvD1jCA0E2bfyl7sU1w13bzLzXi2S2o8PVZrcltLSYZaj/jJxY3lFoGH3sXTxdfsXHJ1Nrdo7Q6UxRD3gFtQ1AbF53U0AgEAgV0BdAXQF0BdAXQF0BdAXQCI0EToIaCGghoIaJ7A4FpAIIsQdYI3EIjTwOdHJfBUYpaUilmOvCBenefi+R8nV1FVmry5OlrbvXs1NnBm9UUD8FTEWAmzZG+FE/wCK/Z2Gx6lz1MPDfFanlhyUc2UzVy67J9ZDVtuQw4ZmD95E7U9nG2sdYCROnTFk4W26YpKhssbJo3B8cjGvjcNYc1wuCOwrs2InfdVRIQCAQCBXQJxGw7EEI8LAGtAa1oAa1oADQNgAGwIAyhAjOEETUBBE1IQR50ECNWEETWIFzxAc8QLnqBc9QHPUC56gfPUC56gfPUBz1A+eIHzxA+eIHzsIJc6CBiqCCFTo5WOjkYyRjhZzHgOa4biCiJiJjUtcZ0clkUmKWgeIX6zoJSTC4+9dtZ6xwVJp7PJk6SJ71arytkmakk0VRE6J3RiHguG9rhqcOCo8N8dqz3htXkVzmxxvyZK7wogZaUna6Inw2fJcb8HdSvSfo93S5NxxltLErvYd0DQCBFBazT2QWj6xBRdWIKRqygiakoIGoKBacoEZigWlKBaUoDSFAtIUBjKAxlAY0BjQGNAY0BjKAxlAaQoDSFA9IUBpSgemKBicoJCoKCQqSgoV8UdQwxTxsljO1sgDhxG4ppW1YtGpeFq8x30lRHXZMks+F4kbTzHaNhY1+4gkWO/aqTWY7w809PxnlRsmkyiXsa8tcwuaCWP1OYSPFPWFd6oncLyKquiV7G66CaBOCCyqIboLGSlKCi6mKCBpyggYSgRiKBaMoFgQLAgMKAwoDCgVkBZAWQFkBZAWQFkBZA8KAwoDCgMKB4EBo0D0RQSEJQSEBQTbTFBVZSlBdQ01kGQibZBUQCBEIImNBAwhBE04QQNKEETSBBA0aCJo0CNEgiaJAuZIFzJAuZIFzJAcyQHMkBzJAcyQHMkD5kgOZIHzJBIUSBiiQSFEgkKNBIUiCQpQgmKcIJCAIJiIIJBqCSAQCAQCAQCAQCBWQFkBZAWQGFAYUCwoDCgMKAwoDCgMKAwoHhQGFAYUBhQFkBZAWQNAIBAIBAIBAIP/2Q=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539552" y="1124744"/>
            <a:ext cx="5616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rgbClr val="00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มาตรฐานทางเทคนิคของสถานีวิทยุทดลองประกอบกิจการวิทยุกระจายเสียง</a:t>
            </a:r>
            <a:endParaRPr lang="th-TH" sz="3600" b="1" dirty="0">
              <a:solidFill>
                <a:srgbClr val="0000CC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717032"/>
            <a:ext cx="7920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โดย..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นาย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อภิชาติ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โรยแก้ว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สำนักรับรองมาตรฐานวิศวกรรม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ในกิจการกระจายเสียงและโทรทัศน์</a:t>
            </a:r>
          </a:p>
          <a:p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28384" y="5805264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latin typeface="Arial" pitchFamily="34" charset="0"/>
                <a:cs typeface="Arial" pitchFamily="34" charset="0"/>
              </a:rPr>
              <a:t>V.11/2559</a:t>
            </a:r>
            <a:endParaRPr lang="th-TH" sz="1200" b="1" dirty="0">
              <a:latin typeface="Arial" pitchFamily="34" charset="0"/>
            </a:endParaRPr>
          </a:p>
        </p:txBody>
      </p:sp>
      <p:pic>
        <p:nvPicPr>
          <p:cNvPr id="9" name="รูปภาพ 3" descr="137103561399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6336" y="260649"/>
            <a:ext cx="917299" cy="1368151"/>
          </a:xfrm>
          <a:prstGeom prst="rect">
            <a:avLst/>
          </a:prstGeom>
        </p:spPr>
      </p:pic>
      <p:pic>
        <p:nvPicPr>
          <p:cNvPr id="11" name="รูปภาพ 10" descr="11059397_10203925312807486_3533880906121504921_n.jpg"/>
          <p:cNvPicPr>
            <a:picLocks noChangeAspect="1"/>
          </p:cNvPicPr>
          <p:nvPr/>
        </p:nvPicPr>
        <p:blipFill>
          <a:blip r:embed="rId3" cstate="print"/>
          <a:srcRect l="21087" t="20008" r="16552" b="11499"/>
          <a:stretch>
            <a:fillRect/>
          </a:stretch>
        </p:blipFill>
        <p:spPr>
          <a:xfrm rot="5400000">
            <a:off x="6277941" y="2659163"/>
            <a:ext cx="3121646" cy="1925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/>
          <p:cNvSpPr txBox="1">
            <a:spLocks/>
          </p:cNvSpPr>
          <p:nvPr/>
        </p:nvSpPr>
        <p:spPr>
          <a:xfrm>
            <a:off x="179512" y="1844824"/>
            <a:ext cx="3168352" cy="38164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กำลังคลื่นพาห์ 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(Carrier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Power)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ของเครื่องส่ง วิทยุกระจายเสียง </a:t>
            </a: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ไม่เกิน 50</a:t>
            </a:r>
            <a:r>
              <a:rPr lang="en-US" sz="2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0 W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ความสูงของสายอากาศ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เบย์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สูง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ไม่เกิน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60</a:t>
            </a:r>
            <a:r>
              <a:rPr kumimoji="0" lang="th-TH" sz="2400" b="1" i="0" u="none" strike="noStrike" kern="1200" cap="none" spc="0" normalizeH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เ</a:t>
            </a:r>
            <a:r>
              <a:rPr lang="th-TH" sz="2400" b="1" dirty="0" err="1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มตร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(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วัดจากจุดสูงสุดของสายอากาศถึงระดับพื้นดิน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)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grpSp>
        <p:nvGrpSpPr>
          <p:cNvPr id="114" name="Group 113"/>
          <p:cNvGrpSpPr/>
          <p:nvPr/>
        </p:nvGrpSpPr>
        <p:grpSpPr>
          <a:xfrm>
            <a:off x="3563888" y="2820487"/>
            <a:ext cx="5437979" cy="3251323"/>
            <a:chOff x="3107366" y="1988840"/>
            <a:chExt cx="5830448" cy="3504034"/>
          </a:xfrm>
        </p:grpSpPr>
        <p:grpSp>
          <p:nvGrpSpPr>
            <p:cNvPr id="112" name="Group 111"/>
            <p:cNvGrpSpPr/>
            <p:nvPr/>
          </p:nvGrpSpPr>
          <p:grpSpPr>
            <a:xfrm>
              <a:off x="3725007" y="1988840"/>
              <a:ext cx="5212807" cy="3096344"/>
              <a:chOff x="3725007" y="1988840"/>
              <a:chExt cx="5212807" cy="3096344"/>
            </a:xfrm>
          </p:grpSpPr>
          <p:grpSp>
            <p:nvGrpSpPr>
              <p:cNvPr id="23" name="Group 22"/>
              <p:cNvGrpSpPr/>
              <p:nvPr/>
            </p:nvGrpSpPr>
            <p:grpSpPr>
              <a:xfrm>
                <a:off x="6349976" y="1988840"/>
                <a:ext cx="670296" cy="2952328"/>
                <a:chOff x="6493992" y="2132856"/>
                <a:chExt cx="670296" cy="2952328"/>
              </a:xfrm>
            </p:grpSpPr>
            <p:pic>
              <p:nvPicPr>
                <p:cNvPr id="38916" name="Picture 4" descr="http://www.tosmac-sa.com/DESIGN/40m-MTC.jpg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6493992" y="2132856"/>
                  <a:ext cx="602484" cy="2952328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2" name="Group 21"/>
                <p:cNvGrpSpPr/>
                <p:nvPr/>
              </p:nvGrpSpPr>
              <p:grpSpPr>
                <a:xfrm>
                  <a:off x="6948263" y="2204864"/>
                  <a:ext cx="216025" cy="793106"/>
                  <a:chOff x="6948263" y="2204864"/>
                  <a:chExt cx="216025" cy="793106"/>
                </a:xfrm>
              </p:grpSpPr>
              <p:pic>
                <p:nvPicPr>
                  <p:cNvPr id="18" name="Picture 17" descr="ScreenShot028.jpg"/>
                  <p:cNvPicPr>
                    <a:picLocks noChangeAspect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6948264" y="2204864"/>
                    <a:ext cx="216024" cy="1450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9" name="Picture 18" descr="ScreenShot028.jpg"/>
                  <p:cNvPicPr>
                    <a:picLocks noChangeAspect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6948263" y="2420888"/>
                    <a:ext cx="216024" cy="1450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" name="Picture 19" descr="ScreenShot028.jpg"/>
                  <p:cNvPicPr>
                    <a:picLocks noChangeAspect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6948263" y="2636912"/>
                    <a:ext cx="216024" cy="1450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1" name="Picture 20" descr="ScreenShot028.jpg"/>
                  <p:cNvPicPr>
                    <a:picLocks noChangeAspect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6948263" y="2852936"/>
                    <a:ext cx="216024" cy="1450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cxnSp>
            <p:nvCxnSpPr>
              <p:cNvPr id="36" name="Straight Connector 35"/>
              <p:cNvCxnSpPr/>
              <p:nvPr/>
            </p:nvCxnSpPr>
            <p:spPr>
              <a:xfrm flipH="1">
                <a:off x="3725007" y="4920995"/>
                <a:ext cx="4091861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>
                <a:off x="7353638" y="2877465"/>
                <a:ext cx="1584176" cy="4312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h-TH" sz="2000" dirty="0" smtClean="0">
                    <a:latin typeface="TH SarabunPSK" pitchFamily="34" charset="-34"/>
                    <a:cs typeface="TH SarabunPSK" pitchFamily="34" charset="-34"/>
                  </a:rPr>
                  <a:t>สูงไม่เกิน 60 ม</a:t>
                </a:r>
                <a:r>
                  <a:rPr lang="en-US" sz="2000" dirty="0" smtClean="0">
                    <a:latin typeface="TH SarabunPSK" pitchFamily="34" charset="-34"/>
                    <a:cs typeface="TH SarabunPSK" pitchFamily="34" charset="-34"/>
                  </a:rPr>
                  <a:t>.</a:t>
                </a:r>
                <a:endParaRPr lang="th-TH" sz="2000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cxnSp>
            <p:nvCxnSpPr>
              <p:cNvPr id="57" name="Straight Connector 56"/>
              <p:cNvCxnSpPr/>
              <p:nvPr/>
            </p:nvCxnSpPr>
            <p:spPr>
              <a:xfrm flipV="1">
                <a:off x="457200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 flipV="1">
                <a:off x="464400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V="1">
                <a:off x="471601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V="1">
                <a:off x="478802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V="1">
                <a:off x="486003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V="1">
                <a:off x="493204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V="1">
                <a:off x="500404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V="1">
                <a:off x="507605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 flipV="1">
                <a:off x="514806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V="1">
                <a:off x="522007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/>
              <p:cNvCxnSpPr/>
              <p:nvPr/>
            </p:nvCxnSpPr>
            <p:spPr>
              <a:xfrm flipV="1">
                <a:off x="529208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/>
              <p:cNvCxnSpPr/>
              <p:nvPr/>
            </p:nvCxnSpPr>
            <p:spPr>
              <a:xfrm flipV="1">
                <a:off x="536408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/>
              <p:cNvCxnSpPr/>
              <p:nvPr/>
            </p:nvCxnSpPr>
            <p:spPr>
              <a:xfrm flipV="1">
                <a:off x="543609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V="1">
                <a:off x="550810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V="1">
                <a:off x="558011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 flipV="1">
                <a:off x="565212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 flipV="1">
                <a:off x="572412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/>
              <p:cNvCxnSpPr/>
              <p:nvPr/>
            </p:nvCxnSpPr>
            <p:spPr>
              <a:xfrm flipV="1">
                <a:off x="579613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/>
              <p:cNvCxnSpPr/>
              <p:nvPr/>
            </p:nvCxnSpPr>
            <p:spPr>
              <a:xfrm flipV="1">
                <a:off x="586814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/>
              <p:cNvCxnSpPr/>
              <p:nvPr/>
            </p:nvCxnSpPr>
            <p:spPr>
              <a:xfrm flipV="1">
                <a:off x="594015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V="1">
                <a:off x="601216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V="1">
                <a:off x="608416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 flipV="1">
                <a:off x="615617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 flipV="1">
                <a:off x="622818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/>
              <p:cNvCxnSpPr/>
              <p:nvPr/>
            </p:nvCxnSpPr>
            <p:spPr>
              <a:xfrm flipV="1">
                <a:off x="630019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/>
              <p:cNvCxnSpPr/>
              <p:nvPr/>
            </p:nvCxnSpPr>
            <p:spPr>
              <a:xfrm flipV="1">
                <a:off x="637220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/>
              <p:cNvCxnSpPr/>
              <p:nvPr/>
            </p:nvCxnSpPr>
            <p:spPr>
              <a:xfrm flipV="1">
                <a:off x="644420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V="1">
                <a:off x="651621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V="1">
                <a:off x="658822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 flipV="1">
                <a:off x="666023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/>
              <p:cNvCxnSpPr/>
              <p:nvPr/>
            </p:nvCxnSpPr>
            <p:spPr>
              <a:xfrm flipV="1">
                <a:off x="673224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/>
              <p:cNvCxnSpPr/>
              <p:nvPr/>
            </p:nvCxnSpPr>
            <p:spPr>
              <a:xfrm flipV="1">
                <a:off x="680424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/>
              <p:cNvCxnSpPr/>
              <p:nvPr/>
            </p:nvCxnSpPr>
            <p:spPr>
              <a:xfrm flipV="1">
                <a:off x="687625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 flipV="1">
                <a:off x="694826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/>
              <p:cNvCxnSpPr/>
              <p:nvPr/>
            </p:nvCxnSpPr>
            <p:spPr>
              <a:xfrm flipV="1">
                <a:off x="702027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/>
              <p:cNvCxnSpPr/>
              <p:nvPr/>
            </p:nvCxnSpPr>
            <p:spPr>
              <a:xfrm flipV="1">
                <a:off x="709228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/>
              <p:cNvCxnSpPr/>
              <p:nvPr/>
            </p:nvCxnSpPr>
            <p:spPr>
              <a:xfrm flipV="1">
                <a:off x="716428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 flipV="1">
                <a:off x="723629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V="1">
                <a:off x="730830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/>
              <p:cNvCxnSpPr/>
              <p:nvPr/>
            </p:nvCxnSpPr>
            <p:spPr>
              <a:xfrm flipV="1">
                <a:off x="7380312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/>
              <p:cNvCxnSpPr/>
              <p:nvPr/>
            </p:nvCxnSpPr>
            <p:spPr>
              <a:xfrm flipV="1">
                <a:off x="7452320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/>
              <p:cNvCxnSpPr/>
              <p:nvPr/>
            </p:nvCxnSpPr>
            <p:spPr>
              <a:xfrm flipV="1">
                <a:off x="7524328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/>
              <p:cNvCxnSpPr/>
              <p:nvPr/>
            </p:nvCxnSpPr>
            <p:spPr>
              <a:xfrm flipV="1">
                <a:off x="7596336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/>
              <p:cNvCxnSpPr/>
              <p:nvPr/>
            </p:nvCxnSpPr>
            <p:spPr>
              <a:xfrm flipV="1">
                <a:off x="7668344" y="4941168"/>
                <a:ext cx="72008" cy="1440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3" name="TextBox 112"/>
            <p:cNvSpPr txBox="1"/>
            <p:nvPr/>
          </p:nvSpPr>
          <p:spPr>
            <a:xfrm>
              <a:off x="7353638" y="3187884"/>
              <a:ext cx="1241241" cy="364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(</a:t>
              </a:r>
              <a:r>
                <a:rPr lang="th-TH" sz="1600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จากระดับดินเดิม</a:t>
              </a:r>
              <a:r>
                <a:rPr lang="en-US" sz="1600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)</a:t>
              </a:r>
              <a:endParaRPr lang="th-TH" sz="16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2" name="TextBox 241"/>
            <p:cNvSpPr txBox="1"/>
            <p:nvPr/>
          </p:nvSpPr>
          <p:spPr>
            <a:xfrm>
              <a:off x="3107366" y="5128006"/>
              <a:ext cx="5472667" cy="3648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*** </a:t>
              </a:r>
              <a:r>
                <a:rPr lang="th-TH" sz="1600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การก่อสร้างเสาส่ง ต้องถูกต้องตามหลักวิศวกรรม และได้รับอนุญาตจากหน่วยงานท้องถิ่น</a:t>
              </a:r>
              <a:endParaRPr lang="th-TH" sz="1600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18" name="สี่เหลี่ยมผืนผ้า 117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19" name="สี่เหลี่ยมผืนผ้า 118"/>
          <p:cNvSpPr/>
          <p:nvPr/>
        </p:nvSpPr>
        <p:spPr>
          <a:xfrm>
            <a:off x="190270" y="911072"/>
            <a:ext cx="5197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ลักษณะทางเทคนิคของสถานีทดลองประกอบกิจการ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722" name="Picture 2" descr="ผลการค้นหารูปภาพสำหรับ อาคาร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6774" y="4030189"/>
            <a:ext cx="1800200" cy="1703068"/>
          </a:xfrm>
          <a:prstGeom prst="rect">
            <a:avLst/>
          </a:prstGeom>
          <a:noFill/>
        </p:spPr>
      </p:pic>
      <p:grpSp>
        <p:nvGrpSpPr>
          <p:cNvPr id="195" name="กลุ่ม 194"/>
          <p:cNvGrpSpPr/>
          <p:nvPr/>
        </p:nvGrpSpPr>
        <p:grpSpPr>
          <a:xfrm>
            <a:off x="3347864" y="1988840"/>
            <a:ext cx="2443085" cy="751386"/>
            <a:chOff x="4427984" y="1866340"/>
            <a:chExt cx="2443085" cy="751386"/>
          </a:xfrm>
        </p:grpSpPr>
        <p:pic>
          <p:nvPicPr>
            <p:cNvPr id="192" name="Picture 23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>
            <a:xfrm rot="10800000" flipV="1">
              <a:off x="4427984" y="1871235"/>
              <a:ext cx="2304256" cy="746491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sp>
          <p:nvSpPr>
            <p:cNvPr id="194" name="TextBox 193"/>
            <p:cNvSpPr txBox="1"/>
            <p:nvPr/>
          </p:nvSpPr>
          <p:spPr>
            <a:xfrm>
              <a:off x="4572000" y="1866340"/>
              <a:ext cx="22990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เครื่องส่ง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&lt;= 500 W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15" name="กลุ่ม 214"/>
          <p:cNvGrpSpPr/>
          <p:nvPr/>
        </p:nvGrpSpPr>
        <p:grpSpPr>
          <a:xfrm>
            <a:off x="5331814" y="2820663"/>
            <a:ext cx="536330" cy="1547484"/>
            <a:chOff x="5436096" y="2820663"/>
            <a:chExt cx="536330" cy="1547484"/>
          </a:xfrm>
        </p:grpSpPr>
        <p:grpSp>
          <p:nvGrpSpPr>
            <p:cNvPr id="201" name="กลุ่ม 200"/>
            <p:cNvGrpSpPr/>
            <p:nvPr/>
          </p:nvGrpSpPr>
          <p:grpSpPr>
            <a:xfrm>
              <a:off x="5790657" y="2909117"/>
              <a:ext cx="181769" cy="663899"/>
              <a:chOff x="6228184" y="2812087"/>
              <a:chExt cx="201484" cy="735907"/>
            </a:xfrm>
          </p:grpSpPr>
          <p:pic>
            <p:nvPicPr>
              <p:cNvPr id="197" name="Picture 17" descr="ScreenShot028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28185" y="2812087"/>
                <a:ext cx="201483" cy="134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" name="Picture 18" descr="ScreenShot028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28184" y="3012531"/>
                <a:ext cx="201483" cy="134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" name="Picture 19" descr="ScreenShot028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28184" y="3212976"/>
                <a:ext cx="201483" cy="134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" name="Picture 20" descr="ScreenShot028.jpg"/>
              <p:cNvPicPr>
                <a:picLocks noChangeAspect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228184" y="3413420"/>
                <a:ext cx="201483" cy="134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86" name="Picture 4" descr="http://www.tosmac-sa.com/DESIGN/40m-MTC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36096" y="2820663"/>
              <a:ext cx="535366" cy="1547484"/>
            </a:xfrm>
            <a:prstGeom prst="rect">
              <a:avLst/>
            </a:prstGeom>
            <a:noFill/>
          </p:spPr>
        </p:pic>
      </p:grpSp>
      <p:cxnSp>
        <p:nvCxnSpPr>
          <p:cNvPr id="202" name="Straight Connector 101"/>
          <p:cNvCxnSpPr/>
          <p:nvPr/>
        </p:nvCxnSpPr>
        <p:spPr>
          <a:xfrm flipV="1">
            <a:off x="4529075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102"/>
          <p:cNvCxnSpPr/>
          <p:nvPr/>
        </p:nvCxnSpPr>
        <p:spPr>
          <a:xfrm flipV="1">
            <a:off x="4596236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Straight Connector 103"/>
          <p:cNvCxnSpPr/>
          <p:nvPr/>
        </p:nvCxnSpPr>
        <p:spPr>
          <a:xfrm flipV="1">
            <a:off x="4663397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104"/>
          <p:cNvCxnSpPr/>
          <p:nvPr/>
        </p:nvCxnSpPr>
        <p:spPr>
          <a:xfrm flipV="1">
            <a:off x="4730558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105"/>
          <p:cNvCxnSpPr/>
          <p:nvPr/>
        </p:nvCxnSpPr>
        <p:spPr>
          <a:xfrm flipV="1">
            <a:off x="4797719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106"/>
          <p:cNvCxnSpPr/>
          <p:nvPr/>
        </p:nvCxnSpPr>
        <p:spPr>
          <a:xfrm flipV="1">
            <a:off x="4864879" y="5527618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101"/>
          <p:cNvCxnSpPr/>
          <p:nvPr/>
        </p:nvCxnSpPr>
        <p:spPr>
          <a:xfrm flipV="1">
            <a:off x="4136761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102"/>
          <p:cNvCxnSpPr/>
          <p:nvPr/>
        </p:nvCxnSpPr>
        <p:spPr>
          <a:xfrm flipV="1">
            <a:off x="4203922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103"/>
          <p:cNvCxnSpPr/>
          <p:nvPr/>
        </p:nvCxnSpPr>
        <p:spPr>
          <a:xfrm flipV="1">
            <a:off x="4271083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104"/>
          <p:cNvCxnSpPr/>
          <p:nvPr/>
        </p:nvCxnSpPr>
        <p:spPr>
          <a:xfrm flipV="1">
            <a:off x="4338244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105"/>
          <p:cNvCxnSpPr/>
          <p:nvPr/>
        </p:nvCxnSpPr>
        <p:spPr>
          <a:xfrm flipV="1">
            <a:off x="4405405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106"/>
          <p:cNvCxnSpPr/>
          <p:nvPr/>
        </p:nvCxnSpPr>
        <p:spPr>
          <a:xfrm flipV="1">
            <a:off x="4472565" y="5517232"/>
            <a:ext cx="67161" cy="133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ตัวเชื่อมต่อตรง 216"/>
          <p:cNvCxnSpPr/>
          <p:nvPr/>
        </p:nvCxnSpPr>
        <p:spPr>
          <a:xfrm>
            <a:off x="4139952" y="2917484"/>
            <a:ext cx="3888432" cy="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9" name="Picture 20" descr="ScreenShot028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2107862"/>
            <a:ext cx="792088" cy="5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20" name="ตัวเชื่อมต่อตรง 219"/>
          <p:cNvCxnSpPr/>
          <p:nvPr/>
        </p:nvCxnSpPr>
        <p:spPr>
          <a:xfrm>
            <a:off x="6948264" y="2118620"/>
            <a:ext cx="1152128" cy="0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TextBox 222"/>
          <p:cNvSpPr txBox="1"/>
          <p:nvPr/>
        </p:nvSpPr>
        <p:spPr>
          <a:xfrm>
            <a:off x="6660232" y="1412776"/>
            <a:ext cx="226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dirty="0" smtClean="0">
                <a:solidFill>
                  <a:srgbClr val="FF0000"/>
                </a:solidFill>
              </a:rPr>
              <a:t>วัดจากยอดบนสุดของสายอากาศ</a:t>
            </a:r>
            <a:endParaRPr lang="th-TH" sz="1800" dirty="0">
              <a:solidFill>
                <a:srgbClr val="FF0000"/>
              </a:solidFill>
            </a:endParaRPr>
          </a:p>
        </p:txBody>
      </p:sp>
      <p:cxnSp>
        <p:nvCxnSpPr>
          <p:cNvPr id="225" name="ตัวเชื่อมต่อหักมุม 224"/>
          <p:cNvCxnSpPr/>
          <p:nvPr/>
        </p:nvCxnSpPr>
        <p:spPr>
          <a:xfrm rot="5400000">
            <a:off x="7596336" y="1700808"/>
            <a:ext cx="360040" cy="36004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ลูกศรขวา 225"/>
          <p:cNvSpPr/>
          <p:nvPr/>
        </p:nvSpPr>
        <p:spPr>
          <a:xfrm rot="7459756">
            <a:off x="7062505" y="2562166"/>
            <a:ext cx="287088" cy="2259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7" name="วงรี 226"/>
          <p:cNvSpPr/>
          <p:nvPr/>
        </p:nvSpPr>
        <p:spPr>
          <a:xfrm>
            <a:off x="6516216" y="1052736"/>
            <a:ext cx="2520280" cy="1584176"/>
          </a:xfrm>
          <a:prstGeom prst="ellipse">
            <a:avLst/>
          </a:prstGeom>
          <a:solidFill>
            <a:srgbClr val="6DFFAF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231" name="ลูกศรเชื่อมต่อแบบตรง 230"/>
          <p:cNvCxnSpPr/>
          <p:nvPr/>
        </p:nvCxnSpPr>
        <p:spPr>
          <a:xfrm>
            <a:off x="7452320" y="2924944"/>
            <a:ext cx="0" cy="25922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ลูกศรเชื่อมต่อแบบตรง 234"/>
          <p:cNvCxnSpPr/>
          <p:nvPr/>
        </p:nvCxnSpPr>
        <p:spPr>
          <a:xfrm>
            <a:off x="4427984" y="2924944"/>
            <a:ext cx="0" cy="2592288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สี่เหลี่ยมผืนผ้า 235"/>
          <p:cNvSpPr/>
          <p:nvPr/>
        </p:nvSpPr>
        <p:spPr>
          <a:xfrm>
            <a:off x="3643356" y="3605290"/>
            <a:ext cx="1106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ไม่เกิน 60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ม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.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3131840" y="2204864"/>
            <a:ext cx="5544616" cy="30243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พื้นที่การกระจายเสียง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รัศมีไม่เกิน</a:t>
            </a:r>
            <a:r>
              <a:rPr lang="th-TH" sz="240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20 กิโลเมตร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จากจุดที่ตั้งสายอากาศ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ความแรงของสัญญาณ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ไม่เกิน 54 </a:t>
            </a:r>
            <a:r>
              <a:rPr lang="en-US" sz="2400" b="1" dirty="0" err="1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dBµV</a:t>
            </a:r>
            <a:r>
              <a:rPr lang="en-US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/m</a:t>
            </a:r>
            <a:r>
              <a:rPr lang="en-US" sz="240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ณ</a:t>
            </a:r>
            <a:r>
              <a:rPr lang="th-TH" sz="240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ระยะทาง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20 Km.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จากจุดที่ตั้งเสาส่ง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(ITU-R Recommendation P.1546)</a:t>
            </a:r>
            <a:endParaRPr kumimoji="0" 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grpSp>
        <p:nvGrpSpPr>
          <p:cNvPr id="16" name="กลุ่ม 15"/>
          <p:cNvGrpSpPr/>
          <p:nvPr/>
        </p:nvGrpSpPr>
        <p:grpSpPr>
          <a:xfrm>
            <a:off x="409824" y="1988840"/>
            <a:ext cx="2001936" cy="3206919"/>
            <a:chOff x="323528" y="1988840"/>
            <a:chExt cx="2001936" cy="3206919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1988840"/>
              <a:ext cx="2001936" cy="162274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528" y="3573016"/>
              <a:ext cx="2001936" cy="1622743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sp>
        <p:nvSpPr>
          <p:cNvPr id="8" name="TextBox 7"/>
          <p:cNvSpPr txBox="1"/>
          <p:nvPr/>
        </p:nvSpPr>
        <p:spPr>
          <a:xfrm>
            <a:off x="2102212" y="2607600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สถานี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A (f1)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0696" y="4170596"/>
            <a:ext cx="1024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สถานี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A (f2)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90270" y="911072"/>
            <a:ext cx="5197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ลักษณะทางเทคนิคของสถานีทดลองประกอบกิจการ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23528" y="5229200"/>
            <a:ext cx="19992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พื้นที่การกระจายเสียง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251520" y="1844824"/>
            <a:ext cx="4320480" cy="36004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กำลังคลื่นพาห์ 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(Rate</a:t>
            </a:r>
            <a:r>
              <a:rPr kumimoji="0" lang="en-US" sz="20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Carrier Power)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</a:t>
            </a:r>
            <a:r>
              <a:rPr kumimoji="0" lang="th-TH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ไม่เกิน </a:t>
            </a:r>
            <a:r>
              <a:rPr kumimoji="0" lang="en-US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500 </a:t>
            </a:r>
            <a:r>
              <a:rPr lang="en-US" sz="2000" b="1" noProof="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W. ±0.5dB</a:t>
            </a:r>
            <a:endParaRPr kumimoji="0" 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การแพร่แปลกปลอม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Conducted Spurious Emission)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การแพร่ความถี่อื่นๆ ที่นอกเหนือ เช่น แพร่</a:t>
            </a:r>
            <a:r>
              <a:rPr lang="th-TH" sz="2000" dirty="0" err="1" smtClean="0">
                <a:latin typeface="TH SarabunPSK" pitchFamily="34" charset="-34"/>
                <a:cs typeface="TH SarabunPSK" pitchFamily="34" charset="-34"/>
              </a:rPr>
              <a:t>ฮาร์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มอ</a:t>
            </a:r>
            <a:r>
              <a:rPr lang="th-TH" sz="2000" dirty="0" err="1" smtClean="0">
                <a:latin typeface="TH SarabunPSK" pitchFamily="34" charset="-34"/>
                <a:cs typeface="TH SarabunPSK" pitchFamily="34" charset="-34"/>
              </a:rPr>
              <a:t>นิก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Harmonic Emission)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การแพร่พาราซิ</a:t>
            </a:r>
            <a:r>
              <a:rPr lang="th-TH" sz="2000" dirty="0" err="1" smtClean="0">
                <a:latin typeface="TH SarabunPSK" pitchFamily="34" charset="-34"/>
                <a:cs typeface="TH SarabunPSK" pitchFamily="34" charset="-34"/>
              </a:rPr>
              <a:t>ติก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Parasitic Emission)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ผลจากการมอดูเลตระหว่างกัน (</a:t>
            </a:r>
            <a:r>
              <a:rPr lang="en-US" sz="2000" dirty="0" err="1" smtClean="0">
                <a:latin typeface="TH SarabunPSK" pitchFamily="34" charset="-34"/>
                <a:cs typeface="TH SarabunPSK" pitchFamily="34" charset="-34"/>
              </a:rPr>
              <a:t>Intermodulation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Product)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และผลจากการแปลงความถี่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Frequency Conversion Product)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แต่ไม่รวมถึงการแพร่นอกแถบ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Out-of-Band Emission)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ต้องไม่เกิน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46 + 10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log P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หรือ 70 </a:t>
            </a:r>
            <a:r>
              <a:rPr lang="en-US" sz="20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dBc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โดยเลือกค่าที่ต่ำกว่า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(P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คือกำลังคลื่นพาห์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19532" y="1340768"/>
            <a:ext cx="6612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รายการทดสอบและขีดจำกัดขั้นต่ำของเครื่องส่งวิทยุกระจายเสียง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16016" y="5157192"/>
            <a:ext cx="42242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ภาพการแพร่แปลกปลอม 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http://life.itu.int/radioclub/rr/ap03.htm</a:t>
            </a:r>
          </a:p>
        </p:txBody>
      </p:sp>
      <p:pic>
        <p:nvPicPr>
          <p:cNvPr id="21" name="Picture 2" descr="http://life.itu.int/radioclub/rr/ap03-e_files/image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060848"/>
            <a:ext cx="4259662" cy="295232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19532" y="1340768"/>
            <a:ext cx="66127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รายการทดสอบและขีดจำกัดขั้นต่ำของเครื่องส่งวิทยุกระจายเสียง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132856"/>
            <a:ext cx="4824536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สี่เหลี่ยมผืนผ้า 16"/>
          <p:cNvSpPr/>
          <p:nvPr/>
        </p:nvSpPr>
        <p:spPr>
          <a:xfrm>
            <a:off x="251520" y="1772816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การแพร่แปลกปลอม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Conducted Spurious Emission) (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) </a:t>
            </a:r>
            <a:endParaRPr lang="th-TH" sz="2000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323528" y="2276872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ค่าของการแพร่แปลกปลอมสำหรับกิจการวิทยุกระจายเสียงในระบบ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เอฟเอ็ม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FM)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ที่ความถี่ระหว่าง 9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kHz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ถึง 1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GHz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ต้องต่ำกว่าค่ากำลังคลื่นพาห์ (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Carrier Power)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ในขณะที่ไม่มีการมอดูเลต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อย่างน้อย 70 </a:t>
            </a:r>
            <a:r>
              <a:rPr lang="en-US" sz="2400" b="1" dirty="0" err="1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dBc</a:t>
            </a:r>
            <a:r>
              <a:rPr lang="en-US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สำหรับเครื่องส่ง 500 วัตต์</a:t>
            </a:r>
            <a:endParaRPr lang="th-TH" sz="2400" b="1" dirty="0">
              <a:solidFill>
                <a:srgbClr val="FF66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179512" y="1844824"/>
            <a:ext cx="8352928" cy="15121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การแพร่นอกแถบ (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Out-of-Band Emission)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การแพร่ที่ขั้วต่อสายอากาศที่ความถี่วิทยุใด ๆ ที่อยู่นอกเหนือแถบความถี่ที่จำเป็น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Necessary Bandwidth)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ในขณะที่มีการมอดูเลตความถี่เสียงตามที่กำหนด โดยไม่รวมถึงการแพร่แปลกปลอม 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Spurious Emission)</a:t>
            </a:r>
            <a:endParaRPr kumimoji="0" lang="th-TH" sz="1800" b="1" i="0" u="none" strike="noStrike" kern="1200" cap="none" spc="0" normalizeH="0" baseline="0" noProof="0" dirty="0" smtClean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9116" y="1330010"/>
            <a:ext cx="7144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รายการทดสอบและขีดจำกัดขั้นต่ำของเครื่องส่งวิทยุกระจายเสียง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8" name="กลุ่ม 17"/>
          <p:cNvGrpSpPr/>
          <p:nvPr/>
        </p:nvGrpSpPr>
        <p:grpSpPr>
          <a:xfrm>
            <a:off x="0" y="-27384"/>
            <a:ext cx="9144000" cy="584775"/>
            <a:chOff x="0" y="-27384"/>
            <a:chExt cx="9144000" cy="584775"/>
          </a:xfrm>
        </p:grpSpPr>
        <p:sp>
          <p:nvSpPr>
            <p:cNvPr id="14" name="TextBox 13"/>
            <p:cNvSpPr txBox="1"/>
            <p:nvPr/>
          </p:nvSpPr>
          <p:spPr>
            <a:xfrm>
              <a:off x="0" y="-27384"/>
              <a:ext cx="9144000" cy="58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  <p:sp>
          <p:nvSpPr>
            <p:cNvPr id="13" name="สี่เหลี่ยมผืนผ้า 12"/>
            <p:cNvSpPr/>
            <p:nvPr/>
          </p:nvSpPr>
          <p:spPr>
            <a:xfrm>
              <a:off x="467544" y="107340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ประกาศ </a:t>
              </a:r>
              <a:r>
                <a:rPr lang="th-TH" sz="2000" b="1" dirty="0" err="1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กสทช.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 เรื่อง หลักเกณฑ์การอนุญาตทดลองประกอบกิจการวิทยุกระจายเสียง </a:t>
              </a:r>
              <a:r>
                <a:rPr lang="en-US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(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ฉบับที่ </a:t>
              </a:r>
              <a:r>
                <a:rPr lang="en-US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2)</a:t>
              </a:r>
              <a:endPara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78324" y="5013176"/>
            <a:ext cx="2585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http://www.labx.co.th/product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6" name="กลุ่ม 15"/>
          <p:cNvGrpSpPr/>
          <p:nvPr/>
        </p:nvGrpSpPr>
        <p:grpSpPr>
          <a:xfrm>
            <a:off x="755576" y="2780928"/>
            <a:ext cx="6696744" cy="2325157"/>
            <a:chOff x="467544" y="2924944"/>
            <a:chExt cx="6696744" cy="2325157"/>
          </a:xfrm>
        </p:grpSpPr>
        <p:pic>
          <p:nvPicPr>
            <p:cNvPr id="542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67544" y="2924944"/>
              <a:ext cx="3096344" cy="2325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298" name="Picture 2" descr="out_of_band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5976" y="2924944"/>
              <a:ext cx="2808312" cy="2266049"/>
            </a:xfrm>
            <a:prstGeom prst="rect">
              <a:avLst/>
            </a:prstGeom>
            <a:noFill/>
          </p:spPr>
        </p:pic>
        <p:sp>
          <p:nvSpPr>
            <p:cNvPr id="10" name="ลูกศรขวา 9"/>
            <p:cNvSpPr/>
            <p:nvPr/>
          </p:nvSpPr>
          <p:spPr>
            <a:xfrm>
              <a:off x="3635896" y="3645024"/>
              <a:ext cx="576064" cy="50405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5" name="สี่เหลี่ยมผืนผ้า 14"/>
          <p:cNvSpPr/>
          <p:nvPr/>
        </p:nvSpPr>
        <p:spPr>
          <a:xfrm>
            <a:off x="323528" y="5301208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สถานีวิทยุฯ ควรมีเครื่องปรับระดับความแรงสัญญาณ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(Limiting Amplifier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Audio Limiter)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เพื่อลดผลกระทบจากการแพร่นอกแถบ</a:t>
            </a:r>
            <a:endParaRPr lang="th-TH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179512" y="1844824"/>
            <a:ext cx="8280920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ค่าผิดพลาดทางความถี่ (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Frequency Error)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ค่าแตกต่างระหว่างความถี่คลื่นพาห์ ขณะไม่มีการมอดูเลต              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ไม่เกิน  ± 2</a:t>
            </a:r>
            <a:r>
              <a:rPr lang="en-US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kHz.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91390" y="1340768"/>
            <a:ext cx="7144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รายการทดสอบและขีดจำกัดขั้นต่ำของเครื่องส่งวิทยุกระจายเสียง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7784" y="5733256"/>
            <a:ext cx="2585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http://www.labx.co.th/product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7346" name="Picture 2" descr="frequency_erro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20888"/>
            <a:ext cx="4104456" cy="331191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179512" y="1844824"/>
            <a:ext cx="8640960" cy="93610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Ø"/>
              <a:defRPr/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ค่าเบี่ยงเบนทางความถี่ (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Frequency Deviation)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คือค่าความแตกต่างที่มากที่สุดระหว่างความถี่ขณะใดขณะหนึ่ง(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Instantaneous Frequency) 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เมื่อมีการมอดูเลตกับความถี่คลื่นพาห์ในขณะที่ไม่มีการมอดูเลตขณะ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Modulation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         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ไม่เกิน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± 75 kHz.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9382" y="1340768"/>
            <a:ext cx="71449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รายการทดสอบและขีดจำกัดขั้นต่ำของเครื่องส่งวิทยุกระจายเสียง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รายการ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66156" y="5682734"/>
            <a:ext cx="25859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http://www.labx.co.th/product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8370" name="Picture 2" descr="frequency_devi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08920"/>
            <a:ext cx="3960440" cy="29718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79512" y="1562016"/>
            <a:ext cx="83529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สถานีสามารถมีเครื่องส่งฯ ใช้งานได้ </a:t>
            </a: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 เครื่อง 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คือ ใช้เป็น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เครื่องหลัก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เครื่องสำรอง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เครื่องส่งฯ ที่ถูกต้อง</a:t>
            </a:r>
            <a:r>
              <a:rPr lang="th-TH" sz="2400" b="1" dirty="0" smtClean="0">
                <a:solidFill>
                  <a:srgbClr val="0000CC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ต้องติดสติ๊กเกอร์ทะเบียนเครื่องไว้ด้านหน้าเครื่อง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(เป็นสติ๊กเกอร์ตราครุฑตัวหนังสือมีเลขไทยสีเขียว) เลขทะเบียนเครื่องจะตรงกับเลขทะเบียนใบอนุญาตใช้เครื่องส่งนั้น</a:t>
            </a:r>
          </a:p>
        </p:txBody>
      </p:sp>
      <p:pic>
        <p:nvPicPr>
          <p:cNvPr id="11" name="รูปภาพ 0" descr="image0924inver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645024"/>
            <a:ext cx="3168352" cy="188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กลุ่ม 13"/>
          <p:cNvGrpSpPr/>
          <p:nvPr/>
        </p:nvGrpSpPr>
        <p:grpSpPr>
          <a:xfrm>
            <a:off x="0" y="44624"/>
            <a:ext cx="9144000" cy="584775"/>
            <a:chOff x="0" y="-27384"/>
            <a:chExt cx="9144000" cy="584775"/>
          </a:xfrm>
        </p:grpSpPr>
        <p:sp>
          <p:nvSpPr>
            <p:cNvPr id="15" name="TextBox 14"/>
            <p:cNvSpPr txBox="1"/>
            <p:nvPr/>
          </p:nvSpPr>
          <p:spPr>
            <a:xfrm>
              <a:off x="0" y="-27384"/>
              <a:ext cx="9144000" cy="5847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endPara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  <p:sp>
          <p:nvSpPr>
            <p:cNvPr id="16" name="สี่เหลี่ยมผืนผ้า 15"/>
            <p:cNvSpPr/>
            <p:nvPr/>
          </p:nvSpPr>
          <p:spPr>
            <a:xfrm>
              <a:off x="467544" y="107340"/>
              <a:ext cx="813690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ประกาศ </a:t>
              </a:r>
              <a:r>
                <a:rPr lang="th-TH" sz="2000" b="1" dirty="0" err="1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กสทช.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 เรื่อง หลักเกณฑ์การอนุญาตทดลองประกอบกิจการวิทยุกระจายเสียง </a:t>
              </a:r>
              <a:r>
                <a:rPr lang="en-US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(</a:t>
              </a:r>
              <a:r>
                <a:rPr lang="th-TH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ฉบับที่ </a:t>
              </a:r>
              <a:r>
                <a:rPr lang="en-US" sz="2000" b="1" dirty="0" smtClean="0">
                  <a:solidFill>
                    <a:schemeClr val="bg1"/>
                  </a:solidFill>
                  <a:latin typeface="TH SarabunPSK" pitchFamily="34" charset="-34"/>
                  <a:ea typeface="Tahoma" pitchFamily="34" charset="0"/>
                  <a:cs typeface="TH SarabunPSK" pitchFamily="34" charset="-34"/>
                </a:rPr>
                <a:t>2)</a:t>
              </a:r>
              <a:endPara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endParaRPr>
            </a:p>
          </p:txBody>
        </p:sp>
      </p:grpSp>
      <p:sp>
        <p:nvSpPr>
          <p:cNvPr id="17" name="สี่เหลี่ยมผืนผ้า 16"/>
          <p:cNvSpPr/>
          <p:nvPr/>
        </p:nvSpPr>
        <p:spPr>
          <a:xfrm>
            <a:off x="107504" y="90872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มาตรฐานเครื่องส่งวิทยุกระจายเสียง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23528" y="1556792"/>
            <a:ext cx="61206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เอกสารมอบอำนาจนิติบุคคล หรือกลุ่มคน ในกรณีไม่ได้ส่งเครื่องเอง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สำเนาใบอนุญาตทดลองประกอบกิจการ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endParaRPr lang="th-TH" sz="2400" dirty="0" smtClean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สำเนาใบอนุญาต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อย่างใดอย่างหนึ่ง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ใบอนุญาต 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มี</a:t>
            </a:r>
            <a:r>
              <a:rPr lang="en-US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/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ใช้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หมายเลขตรงกับ</a:t>
            </a:r>
            <a:r>
              <a:rPr lang="th-TH" sz="2400" dirty="0" err="1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สติกเกอร์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ที่ติดที่หน้าเครื่องส่ง 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ตรวจเครื่องหลังครั้งแรก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)</a:t>
            </a:r>
            <a:endParaRPr lang="th-TH" sz="2400" dirty="0" smtClean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ใบอนุญาต 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ทำ 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กรณี</a:t>
            </a:r>
            <a:r>
              <a:rPr lang="th-TH" sz="2400" dirty="0" err="1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สติกเกอร์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err="1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ฝนึก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ฝาเครื่องฉีกขาด หาย หรือเครื่องสำรองที่ยังไม่ได้รับใบอนุญาต 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มี</a:t>
            </a:r>
            <a:r>
              <a:rPr lang="en-US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/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ใช้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ใบอนุญาต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นำเข้า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เครื่องสำรองที่ยังไม่ได้รับใบอนุญาต 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มี</a:t>
            </a:r>
            <a:r>
              <a:rPr lang="en-US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/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ใช้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</a:pPr>
            <a:endParaRPr lang="th-TH" sz="2400" b="1" dirty="0" smtClean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34158" y="1052736"/>
            <a:ext cx="51299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การเข้าบริการ</a:t>
            </a:r>
            <a:r>
              <a:rPr lang="th-TH" sz="24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ทดสอบมาตรฐานเครื่องส่งวิทยุกระจายเสียง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รูปภาพ 0" descr="image0924inver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1628800"/>
            <a:ext cx="2376264" cy="141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395536" y="4861609"/>
            <a:ext cx="83927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*** 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เครื่องที่ผ่านการทดสอบมาตรฐานแล้ว หากต้องการแก้ไขเนื่องจากชำรุด การเปลี่ยนแปลงความถี่ ที่ได้รับอนุญาตใหม่</a:t>
            </a:r>
          </a:p>
          <a:p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ซึ่งทำให้</a:t>
            </a:r>
            <a:r>
              <a:rPr lang="th-TH" sz="2000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สติกเกอร์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ขาด  จะต้องขออนุญาต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ทำ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ก่อนการแก้ไข และเมื่อดำเนินการเรียบร้อยแล้ว ต้องนำมาทดสอบมาตรฐานใหม่ และต้องขอใบอนุญาต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มี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ใช้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200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ก่อนการนำเครื่องส่งไปใช้งาน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323528" y="1412776"/>
            <a:ext cx="8712968" cy="33843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noProof="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kumimoji="0" lang="th-TH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มาตรฐานความปลอดภัยทางไฟฟ้า </a:t>
            </a:r>
            <a:r>
              <a:rPr kumimoji="0" lang="th-TH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มาตรฐาน 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IEC 60950-1 </a:t>
            </a:r>
            <a:r>
              <a:rPr kumimoji="0" lang="th-TH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หรือมาตรฐาน </a:t>
            </a:r>
            <a:r>
              <a:rPr kumimoji="0" lang="th-TH" sz="2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มอก</a:t>
            </a:r>
            <a:r>
              <a:rPr kumimoji="0" lang="en-US" sz="24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. </a:t>
            </a:r>
            <a:r>
              <a:rPr lang="en-US" sz="2400" noProof="0" dirty="0" smtClean="0">
                <a:latin typeface="TH SarabunPSK" pitchFamily="34" charset="-34"/>
                <a:cs typeface="TH SarabunPSK" pitchFamily="34" charset="-34"/>
              </a:rPr>
              <a:t>1561-2548 </a:t>
            </a:r>
            <a:r>
              <a:rPr lang="en-US" sz="2400" noProof="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noProof="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ได้รับการยกเว้นโดยอนุโลม</a:t>
            </a:r>
            <a:r>
              <a:rPr lang="en-US" sz="2400" noProof="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b="1" noProof="0" dirty="0" smtClean="0">
                <a:latin typeface="TH SarabunPSK" pitchFamily="34" charset="-34"/>
                <a:cs typeface="TH SarabunPSK" pitchFamily="34" charset="-34"/>
              </a:rPr>
              <a:t>มาตรฐานความปลอดภัยเกี่ยวกับสุขภาพของมนุษย์ </a:t>
            </a:r>
            <a:r>
              <a:rPr lang="th-TH" sz="2400" noProof="0" dirty="0" smtClean="0">
                <a:latin typeface="TH SarabunPSK" pitchFamily="34" charset="-34"/>
                <a:cs typeface="TH SarabunPSK" pitchFamily="34" charset="-34"/>
              </a:rPr>
              <a:t>ต้องปฏิบัติตามมาตรฐานการใช้เครื่องคมนาคมโดยอนุโลม โดยผู้ทดลองประกอบกิจการจะต้องทำรายงานรับรองตนเอง</a:t>
            </a:r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§"/>
              <a:defRPr/>
            </a:pPr>
            <a:r>
              <a:rPr kumimoji="0" lang="th-TH" sz="240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ส่งรายงานตามแบบ </a:t>
            </a:r>
            <a:r>
              <a:rPr kumimoji="0" lang="en-US" sz="2400" b="1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“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รายงานระดับการแผ่คลื่นแม่เหล็กไฟฟ้าของสถานีสำหรับการทดลองประกอบกิจการ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ตามภาคผนวก จ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แนบท้ายประกาศ 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กสทช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เรื่อง หลักเกณฑ์การกำกับดูแลการทดลองประกอบกิจการกระจายเสียง  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ฉบับที่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2)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86698" y="908720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มาตรฐานความปลอดภัย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971600" y="1340768"/>
            <a:ext cx="12298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เนื้อหา</a:t>
            </a:r>
            <a:r>
              <a:rPr lang="en-US" sz="4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971600" y="2044005"/>
            <a:ext cx="715292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มาตรฐานทางเทคนิควิทยุกระจายเสียง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FM (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ทดลองประกอบกิจการ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buFont typeface="Wingdings" pitchFamily="2" charset="2"/>
              <a:buChar char="§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ข้อกำหนด ระเบียบ วิธีทางกฎหมายที่เกี่ยวข้องกับกิจการกระจายเสียง</a:t>
            </a:r>
          </a:p>
          <a:p>
            <a:pPr>
              <a:buFont typeface="Wingdings" pitchFamily="2" charset="2"/>
              <a:buChar char="§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การส่งกระจายเสียงในระบบ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Digital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462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/>
          <p:cNvSpPr txBox="1">
            <a:spLocks/>
          </p:cNvSpPr>
          <p:nvPr/>
        </p:nvSpPr>
        <p:spPr>
          <a:xfrm>
            <a:off x="323528" y="1412776"/>
            <a:ext cx="8712968" cy="22322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Ø"/>
              <a:tabLst/>
              <a:defRPr/>
            </a:pPr>
            <a:r>
              <a:rPr lang="th-TH" sz="2400" b="1" noProof="0" dirty="0" smtClean="0">
                <a:latin typeface="TH SarabunPSK" pitchFamily="34" charset="-34"/>
                <a:cs typeface="TH SarabunPSK" pitchFamily="34" charset="-34"/>
              </a:rPr>
              <a:t>มาตรฐานความปลอดภัยเกี่ยวกับสุขภาพของมนุษย์</a:t>
            </a:r>
            <a:endParaRPr lang="th-TH" sz="2400" noProof="0" dirty="0" smtClean="0">
              <a:latin typeface="TH SarabunPSK" pitchFamily="34" charset="-34"/>
              <a:cs typeface="TH SarabunPSK" pitchFamily="34" charset="-34"/>
            </a:endParaRPr>
          </a:p>
          <a:p>
            <a:pPr marL="731520" lvl="1" indent="-27432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§"/>
              <a:defRPr/>
            </a:pPr>
            <a:r>
              <a:rPr kumimoji="0" lang="th-TH" sz="2400" i="0" u="none" strike="noStrike" kern="1200" cap="none" spc="0" normalizeH="0" dirty="0" smtClean="0">
                <a:ln>
                  <a:noFill/>
                </a:ln>
                <a:effectLst/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รายงานระดับการแผ่คลื่นแม่เหล็กไฟฟ้าของสถานีสำหรับการทดลองประกอบกิจการ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”</a:t>
            </a:r>
            <a:endParaRPr kumimoji="0" lang="en-US" sz="24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H SarabunPSK" pitchFamily="34" charset="-34"/>
              <a:ea typeface="+mn-ea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86698" y="908720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มาตรฐานความปลอดภัย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39552" y="2092786"/>
            <a:ext cx="8280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Download 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โปรแกรมการจำลองการแผ่คลื่นแม่เหล็กที่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en-US" sz="2000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https://broadcast.nbtc.go.th/standard/EMF_2-11.xls</a:t>
            </a:r>
            <a:endParaRPr lang="th-TH" sz="2000" dirty="0">
              <a:solidFill>
                <a:srgbClr val="0000FF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6887547" cy="3168352"/>
          </a:xfrm>
          <a:prstGeom prst="rect">
            <a:avLst/>
          </a:prstGeom>
          <a:noFill/>
          <a:ln w="9525">
            <a:solidFill>
              <a:schemeClr val="accent1">
                <a:shade val="50000"/>
                <a:satMod val="103000"/>
              </a:schemeClr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59518" y="5715488"/>
            <a:ext cx="3070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โปรแกรมการจำลองการแผ่คลื่นแม่เหล็ก</a:t>
            </a:r>
            <a:endParaRPr lang="th-TH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86698" y="908720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มาตรฐานความปลอดภัย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70618" y="1340768"/>
            <a:ext cx="40414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โปรแกรมการจำลองการแผ่คลื่นแม่เหล็ก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400" b="1" dirty="0"/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048672" cy="4176464"/>
          </a:xfrm>
          <a:prstGeom prst="rect">
            <a:avLst/>
          </a:prstGeom>
          <a:noFill/>
          <a:ln w="9525">
            <a:solidFill>
              <a:schemeClr val="accent1">
                <a:shade val="50000"/>
                <a:satMod val="103000"/>
              </a:schemeClr>
            </a:solidFill>
            <a:miter lim="800000"/>
            <a:headEnd/>
            <a:tailEnd/>
          </a:ln>
        </p:spPr>
      </p:pic>
      <p:sp>
        <p:nvSpPr>
          <p:cNvPr id="13" name="สี่เหลี่ยมผืนผ้า 12"/>
          <p:cNvSpPr/>
          <p:nvPr/>
        </p:nvSpPr>
        <p:spPr>
          <a:xfrm>
            <a:off x="1043608" y="2852936"/>
            <a:ext cx="6768752" cy="31683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86698" y="908720"/>
            <a:ext cx="25571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มาตรฐานความปลอดภัย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73822" y="1291062"/>
            <a:ext cx="26372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อัตราขยายสายอากาศ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dBd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sz="2400" b="1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56563"/>
            <a:ext cx="6192688" cy="4176464"/>
          </a:xfrm>
          <a:prstGeom prst="rect">
            <a:avLst/>
          </a:prstGeom>
          <a:noFill/>
          <a:ln w="9525">
            <a:solidFill>
              <a:schemeClr val="accent1">
                <a:shade val="50000"/>
                <a:satMod val="103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yaffacdn.s3.amazonaws.com/live/flying/images/dmImage/StandardImage/LEAD%20Wagga_Wagga_ILS_3.gif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773198"/>
            <a:ext cx="3024336" cy="1744034"/>
          </a:xfrm>
          <a:prstGeom prst="rect">
            <a:avLst/>
          </a:prstGeom>
          <a:noFill/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0" y="404664"/>
            <a:ext cx="9036496" cy="5760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indent="-51435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th-TH" sz="36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7" name="TextBox 6">
            <a:hlinkClick r:id="rId2" action="ppaction://hlinkfile"/>
          </p:cNvPr>
          <p:cNvSpPr txBox="1"/>
          <p:nvPr/>
        </p:nvSpPr>
        <p:spPr>
          <a:xfrm>
            <a:off x="3059832" y="5559623"/>
            <a:ext cx="3164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VDO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วิทยุนำร่องการลงจอดเครื่องบิน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913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06730" y="908720"/>
            <a:ext cx="6165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70618" y="1340768"/>
            <a:ext cx="2739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ภาคผนวก ค แนบท้ายประกาศ</a:t>
            </a:r>
            <a:endParaRPr lang="th-TH" sz="2400" b="1" dirty="0"/>
          </a:p>
        </p:txBody>
      </p:sp>
      <p:grpSp>
        <p:nvGrpSpPr>
          <p:cNvPr id="15" name="กลุ่ม 14"/>
          <p:cNvGrpSpPr/>
          <p:nvPr/>
        </p:nvGrpSpPr>
        <p:grpSpPr>
          <a:xfrm>
            <a:off x="1300121" y="2438610"/>
            <a:ext cx="6554542" cy="1321664"/>
            <a:chOff x="857209" y="2276872"/>
            <a:chExt cx="7783969" cy="1569567"/>
          </a:xfrm>
        </p:grpSpPr>
        <p:sp>
          <p:nvSpPr>
            <p:cNvPr id="16" name="Rectangle 4"/>
            <p:cNvSpPr/>
            <p:nvPr/>
          </p:nvSpPr>
          <p:spPr>
            <a:xfrm>
              <a:off x="943724" y="2276872"/>
              <a:ext cx="1872208" cy="108012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TV</a:t>
              </a:r>
              <a:r>
                <a:rPr lang="en-US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5,6</a:t>
              </a:r>
              <a:endPara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Rectangle 9"/>
            <p:cNvSpPr/>
            <p:nvPr/>
          </p:nvSpPr>
          <p:spPr>
            <a:xfrm>
              <a:off x="2815932" y="2276872"/>
              <a:ext cx="1728192" cy="1080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FM Radio</a:t>
              </a: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Rectangle 10"/>
            <p:cNvSpPr/>
            <p:nvPr/>
          </p:nvSpPr>
          <p:spPr>
            <a:xfrm>
              <a:off x="4544124" y="2276872"/>
              <a:ext cx="1584176" cy="108012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AERO NAV</a:t>
              </a: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57209" y="3371281"/>
              <a:ext cx="944605" cy="475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76 MHz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0" name="Rectangle 10"/>
            <p:cNvSpPr/>
            <p:nvPr/>
          </p:nvSpPr>
          <p:spPr>
            <a:xfrm>
              <a:off x="6128300" y="2276872"/>
              <a:ext cx="1872208" cy="108012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AERO Control</a:t>
              </a:r>
              <a:endPara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05045" y="3371281"/>
              <a:ext cx="944605" cy="475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88 MHz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15096" y="3371281"/>
              <a:ext cx="1058826" cy="475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108 MHz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308224" y="3371281"/>
              <a:ext cx="1332954" cy="475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    137 MHz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984284" y="3356992"/>
              <a:ext cx="1454790" cy="4751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117.975 MHz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5" name="ลูกศรซ้าย-ขวา 24"/>
          <p:cNvSpPr/>
          <p:nvPr/>
        </p:nvSpPr>
        <p:spPr>
          <a:xfrm>
            <a:off x="4427984" y="1787775"/>
            <a:ext cx="2952328" cy="603496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วิทยุการบิน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108 – 137 </a:t>
            </a:r>
            <a:r>
              <a:rPr lang="en-US" sz="18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628800"/>
            <a:ext cx="4680520" cy="288032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0" y="404664"/>
            <a:ext cx="9036496" cy="5760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indent="-51435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th-TH" sz="36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356992"/>
            <a:ext cx="4533021" cy="2592288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สี่เหลี่ยมผืนผ้า 7"/>
          <p:cNvSpPr/>
          <p:nvPr/>
        </p:nvSpPr>
        <p:spPr>
          <a:xfrm>
            <a:off x="5148064" y="1628800"/>
            <a:ext cx="37444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การสื่อสารของเครื่องบินในการใช้ระบบนำร่อง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179512" y="980728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2" name="Picture 4" descr="http://www.langleyflyingschool.com/Images/Handbook%20References/Published%20Instrument%20Approach%202%20DH%20and%20MD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153" y="1463690"/>
            <a:ext cx="6618159" cy="45575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44008" y="1916832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แนวการร่อนลง โดยใช้สายตานักบิน</a:t>
            </a:r>
            <a:endParaRPr lang="th-TH" sz="2400" b="1" dirty="0">
              <a:solidFill>
                <a:srgbClr val="FF000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4221088"/>
            <a:ext cx="41360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แนวการร่อนลง โดยใช้ระบบนำร่อนการบิน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 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ILS</a:t>
            </a:r>
            <a:endParaRPr lang="th-TH" sz="2400" b="1" dirty="0">
              <a:solidFill>
                <a:srgbClr val="FF0000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55159" y="4509120"/>
            <a:ext cx="39492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(ILS : Instrument Landing System)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0" y="404664"/>
            <a:ext cx="9036496" cy="5760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indent="-514350" algn="ctr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th-TH" sz="3600" b="1" dirty="0" smtClean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462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67544" y="14857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79512" y="980728"/>
            <a:ext cx="8964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AutoShape 2" descr="ผลการค้นหารูปภาพสำหรับ landing crash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48132" name="AutoShape 4" descr="ผลการค้นหารูปภาพสำหรับ landing crash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48134" name="Picture 6" descr="http://assets.natgeotv.com/Photos/14/37401.Thum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3666" y="908720"/>
            <a:ext cx="6774718" cy="381642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829730" y="4797152"/>
            <a:ext cx="60436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err="1" smtClean="0">
                <a:solidFill>
                  <a:srgbClr val="FF0000"/>
                </a:solidFill>
                <a:hlinkClick r:id="rId3" action="ppaction://hlinkfile"/>
              </a:rPr>
              <a:t>วีดิ</a:t>
            </a:r>
            <a:r>
              <a:rPr lang="th-TH" dirty="0" smtClean="0">
                <a:solidFill>
                  <a:srgbClr val="FF0000"/>
                </a:solidFill>
                <a:hlinkClick r:id="rId3" action="ppaction://hlinkfile"/>
              </a:rPr>
              <a:t>ทัศน์ การร่อนลงของเครื่องบินที่มี่ปัญหาระบบนำร่อน</a:t>
            </a:r>
            <a:endParaRPr lang="th-TH" dirty="0" smtClean="0">
              <a:solidFill>
                <a:srgbClr val="FF0000"/>
              </a:solidFill>
            </a:endParaRPr>
          </a:p>
          <a:p>
            <a:r>
              <a:rPr lang="th-TH" dirty="0" err="1" smtClean="0">
                <a:hlinkClick r:id="rId4" action="ppaction://hlinkfile"/>
              </a:rPr>
              <a:t>วีดิ</a:t>
            </a:r>
            <a:r>
              <a:rPr lang="th-TH" dirty="0" smtClean="0">
                <a:hlinkClick r:id="rId4" action="ppaction://hlinkfile"/>
              </a:rPr>
              <a:t>ทัศน์ ปัญหาการสื่อสารที่ขาดหายทำให้เกิดเหตุเศร้าสลด </a:t>
            </a:r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940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51520" y="1805915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เมื่อทำการออกอากาศจริงโดยการต่อสายอากาศ สายอากาศจะทำหน้าที่ทั้งส่งกำลังออกไป และในขณะเดียวกันก็ทำหน้าที่รับกำลังจากสถานีโดยรอบเข้ามาเช่นกัน</a:t>
            </a:r>
            <a:endParaRPr lang="en-US" sz="24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pSp>
        <p:nvGrpSpPr>
          <p:cNvPr id="23" name="กลุ่ม 22"/>
          <p:cNvGrpSpPr/>
          <p:nvPr/>
        </p:nvGrpSpPr>
        <p:grpSpPr>
          <a:xfrm>
            <a:off x="611560" y="3284984"/>
            <a:ext cx="7815361" cy="1965529"/>
            <a:chOff x="573063" y="2780929"/>
            <a:chExt cx="7815361" cy="1965529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063" y="2780929"/>
              <a:ext cx="1352751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0272" y="2852936"/>
              <a:ext cx="1368152" cy="1893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2" name="Elbow Connector 11"/>
            <p:cNvCxnSpPr/>
            <p:nvPr/>
          </p:nvCxnSpPr>
          <p:spPr>
            <a:xfrm>
              <a:off x="2051720" y="3004381"/>
              <a:ext cx="4896544" cy="1656184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FF0000"/>
              </a:solidFill>
              <a:prstDash val="dash"/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3" name="Elbow Connector 12"/>
            <p:cNvCxnSpPr/>
            <p:nvPr/>
          </p:nvCxnSpPr>
          <p:spPr>
            <a:xfrm rot="10800000" flipV="1">
              <a:off x="2267744" y="3292412"/>
              <a:ext cx="5079058" cy="1216707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0070C0"/>
              </a:solidFill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14" name="Left-Right Arrow 13"/>
            <p:cNvSpPr/>
            <p:nvPr/>
          </p:nvSpPr>
          <p:spPr>
            <a:xfrm>
              <a:off x="3868728" y="3770233"/>
              <a:ext cx="1600879" cy="522864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1520" y="1321604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B05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ผลของสถานีวิทยุที่</a:t>
            </a:r>
            <a:r>
              <a:rPr lang="th-TH" b="1" dirty="0" smtClean="0">
                <a:solidFill>
                  <a:srgbClr val="00B05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ตั้งอยู่ที่</a:t>
            </a:r>
            <a:r>
              <a:rPr lang="th-TH" b="1" dirty="0">
                <a:solidFill>
                  <a:srgbClr val="00B05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เดียวกัน หรือใกล้กัน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206730" y="980728"/>
            <a:ext cx="6165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539552" y="2060848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เครื่องส่งวิทยุ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พฤติกรรมของอุปกรณ์ขยายกำลังจะมีลักษณะที่ไม่เป็นเชิงเส้น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(Non Linear)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จะทำหน้าที่ที่ไม่พึงประสงค์เมื่อมีกำลังคลื่นวิทยุมากกว่า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ความถี่เข้ามาในระบบ และมีความแรงจนเกินค่าที่เหมาะสม เกิดการอินเตอร์มอด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ในลักษณะการรับสัญญาณเข้ามาทางสายอากาศนี้เรียกว่า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“รี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เวอร์สอินเตอร์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มอ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และสร้างความถี่ใหม่ขึ้นมาและขยายออกอากาศไป 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ภาครับสัญญาณในเครื่องรับวิทยุ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และเครื่องมือวัดทางด้านความถี่วิทยุก็จะสามารถเกิดอินเตอร์มอ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ได้เช่นกันเมื่อได้รับสัญญาณแรงมากจนสามารถทะลุผ่านวงจรฟิลเตอร์เข้าไปผสมกัน </a:t>
            </a:r>
          </a:p>
          <a:p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**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เราสามารถคำนวณความถี่ที่เกิดขึ้นใหม่จากการเกิดอินเตอร์มอ</a:t>
            </a:r>
            <a:r>
              <a:rPr lang="th-TH" sz="2400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ได้</a:t>
            </a:r>
            <a:endParaRPr lang="en-US" sz="2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50703" y="1393612"/>
            <a:ext cx="55787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รี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เวอร์สอินเตอร์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มอ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Reveres 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Intermodulation</a:t>
            </a:r>
            <a:endParaRPr lang="th-TH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94762" y="980728"/>
            <a:ext cx="61654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01226" y="1606498"/>
            <a:ext cx="82563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การเกิดรี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เวอร์สอินเตอร์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มอ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สร้างความถี่ใหม่ขึ้นมาและขยายออกอากาศไป</a:t>
            </a:r>
            <a:endParaRPr lang="en-US" sz="2400" b="1" dirty="0"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063" y="2799921"/>
            <a:ext cx="23812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32041"/>
            <a:ext cx="238125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Elbow Connector 7"/>
          <p:cNvCxnSpPr/>
          <p:nvPr/>
        </p:nvCxnSpPr>
        <p:spPr>
          <a:xfrm>
            <a:off x="2770929" y="3071991"/>
            <a:ext cx="5544616" cy="2160240"/>
          </a:xfrm>
          <a:prstGeom prst="bentConnector3">
            <a:avLst>
              <a:gd name="adj1" fmla="val 92684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Elbow Connector 13"/>
          <p:cNvCxnSpPr/>
          <p:nvPr/>
        </p:nvCxnSpPr>
        <p:spPr>
          <a:xfrm rot="10800000" flipV="1">
            <a:off x="755577" y="3356991"/>
            <a:ext cx="6591224" cy="2088231"/>
          </a:xfrm>
          <a:prstGeom prst="bentConnector3">
            <a:avLst>
              <a:gd name="adj1" fmla="val 68769"/>
            </a:avLst>
          </a:prstGeom>
          <a:ln>
            <a:solidFill>
              <a:srgbClr val="0070C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8" name="Left-Right Arrow 17"/>
          <p:cNvSpPr/>
          <p:nvPr/>
        </p:nvSpPr>
        <p:spPr>
          <a:xfrm>
            <a:off x="3681453" y="3789226"/>
            <a:ext cx="2016224" cy="658520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90075" y="1291062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ผลของสถานีวิทยุที่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ตั้งอยู่ที่</a:t>
            </a:r>
            <a:r>
              <a:rPr lang="th-TH" sz="2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เดียวกัน หรือใกล้กัน</a:t>
            </a:r>
          </a:p>
        </p:txBody>
      </p:sp>
      <p:grpSp>
        <p:nvGrpSpPr>
          <p:cNvPr id="2" name="Group 28"/>
          <p:cNvGrpSpPr/>
          <p:nvPr/>
        </p:nvGrpSpPr>
        <p:grpSpPr>
          <a:xfrm>
            <a:off x="611560" y="2060848"/>
            <a:ext cx="2736304" cy="1008112"/>
            <a:chOff x="611560" y="2060848"/>
            <a:chExt cx="2736304" cy="1008112"/>
          </a:xfrm>
        </p:grpSpPr>
        <p:cxnSp>
          <p:nvCxnSpPr>
            <p:cNvPr id="13" name="Straight Arrow Connector 12"/>
            <p:cNvCxnSpPr/>
            <p:nvPr/>
          </p:nvCxnSpPr>
          <p:spPr>
            <a:xfrm>
              <a:off x="2555776" y="2924944"/>
              <a:ext cx="792088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flipV="1">
              <a:off x="2267744" y="2276872"/>
              <a:ext cx="504056" cy="57606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V="1">
              <a:off x="1907704" y="2060848"/>
              <a:ext cx="0" cy="72008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flipH="1" flipV="1">
              <a:off x="1259632" y="2204864"/>
              <a:ext cx="360040" cy="64807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H="1" flipV="1">
              <a:off x="611560" y="2996952"/>
              <a:ext cx="720080" cy="7200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29"/>
          <p:cNvGrpSpPr/>
          <p:nvPr/>
        </p:nvGrpSpPr>
        <p:grpSpPr>
          <a:xfrm>
            <a:off x="6228184" y="2132856"/>
            <a:ext cx="2736304" cy="1008112"/>
            <a:chOff x="611560" y="2060848"/>
            <a:chExt cx="2736304" cy="1008112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2555776" y="2924944"/>
              <a:ext cx="792088" cy="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 flipV="1">
              <a:off x="2267744" y="2276872"/>
              <a:ext cx="504056" cy="576064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1907704" y="2060848"/>
              <a:ext cx="0" cy="720080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 flipH="1" flipV="1">
              <a:off x="1259632" y="2204864"/>
              <a:ext cx="360040" cy="648072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H="1" flipV="1">
              <a:off x="611560" y="2996952"/>
              <a:ext cx="720080" cy="72008"/>
            </a:xfrm>
            <a:prstGeom prst="straightConnector1">
              <a:avLst/>
            </a:prstGeom>
            <a:ln w="38100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5" name="สี่เหลี่ยมผืนผ้า 24"/>
          <p:cNvSpPr/>
          <p:nvPr/>
        </p:nvSpPr>
        <p:spPr>
          <a:xfrm>
            <a:off x="278738" y="908720"/>
            <a:ext cx="861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6516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11059397_10203925312807486_3533880906121504921_n.jpg"/>
          <p:cNvPicPr>
            <a:picLocks noChangeAspect="1"/>
          </p:cNvPicPr>
          <p:nvPr/>
        </p:nvPicPr>
        <p:blipFill>
          <a:blip r:embed="rId2" cstate="print"/>
          <a:srcRect l="17969" t="9647" r="14843" b="9648"/>
          <a:stretch>
            <a:fillRect/>
          </a:stretch>
        </p:blipFill>
        <p:spPr>
          <a:xfrm rot="5400000">
            <a:off x="2590094" y="1738498"/>
            <a:ext cx="4654871" cy="313933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323528" y="3933056"/>
            <a:ext cx="240803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Bandwidth : 20 </a:t>
            </a:r>
            <a:r>
              <a:rPr lang="en-US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250 KHz/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สถานี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en-US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82 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สถานี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9129" y="3429000"/>
            <a:ext cx="1798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88 – 108 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2852936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ย่านความถี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FM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940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ounded Rectangle 40"/>
          <p:cNvSpPr/>
          <p:nvPr/>
        </p:nvSpPr>
        <p:spPr>
          <a:xfrm>
            <a:off x="251520" y="2420888"/>
            <a:ext cx="8712968" cy="3600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cxnSp>
        <p:nvCxnSpPr>
          <p:cNvPr id="2" name="Straight Arrow Connector 1"/>
          <p:cNvCxnSpPr/>
          <p:nvPr/>
        </p:nvCxnSpPr>
        <p:spPr>
          <a:xfrm>
            <a:off x="683568" y="5687670"/>
            <a:ext cx="784887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/>
          <p:cNvCxnSpPr/>
          <p:nvPr/>
        </p:nvCxnSpPr>
        <p:spPr>
          <a:xfrm flipV="1">
            <a:off x="5292080" y="4234800"/>
            <a:ext cx="0" cy="1440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V="1">
            <a:off x="3851920" y="4234800"/>
            <a:ext cx="0" cy="144016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012773" y="4849996"/>
            <a:ext cx="558614" cy="523220"/>
          </a:xfrm>
          <a:prstGeom prst="rect">
            <a:avLst/>
          </a:prstGeom>
          <a:blipFill rotWithShape="1">
            <a:blip r:embed="rId2" cstate="print"/>
            <a:stretch>
              <a:fillRect l="-5435" b="-10588"/>
            </a:stretch>
          </a:blipFill>
        </p:spPr>
        <p:txBody>
          <a:bodyPr/>
          <a:lstStyle/>
          <a:p>
            <a:r>
              <a:rPr lang="th-TH">
                <a:noFill/>
              </a:rPr>
              <a:t> </a:t>
            </a:r>
          </a:p>
        </p:txBody>
      </p:sp>
      <p:sp>
        <p:nvSpPr>
          <p:cNvPr id="6" name="Rectangle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572613" y="4849996"/>
            <a:ext cx="550343" cy="523220"/>
          </a:xfrm>
          <a:prstGeom prst="rect">
            <a:avLst/>
          </a:prstGeom>
          <a:blipFill rotWithShape="1">
            <a:blip r:embed="rId3" cstate="print"/>
            <a:stretch>
              <a:fillRect l="-5556" b="-10588"/>
            </a:stretch>
          </a:blipFill>
        </p:spPr>
        <p:txBody>
          <a:bodyPr/>
          <a:lstStyle/>
          <a:p>
            <a:r>
              <a:rPr lang="th-TH">
                <a:solidFill>
                  <a:srgbClr val="FF6600"/>
                </a:solidFill>
              </a:rPr>
              <a:t> 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851920" y="5510877"/>
            <a:ext cx="1440160" cy="0"/>
          </a:xfrm>
          <a:prstGeom prst="straightConnector1">
            <a:avLst/>
          </a:prstGeom>
          <a:ln>
            <a:solidFill>
              <a:schemeClr val="accent1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09304" y="4242058"/>
            <a:ext cx="511679" cy="523220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r>
              <a:rPr lang="th-TH">
                <a:noFill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11846" y="3794556"/>
            <a:ext cx="928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100 MHz</a:t>
            </a:r>
            <a:endParaRPr lang="th-TH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52006" y="3794556"/>
            <a:ext cx="9284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106 MHz</a:t>
            </a:r>
            <a:endParaRPr lang="th-TH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292080" y="4720208"/>
            <a:ext cx="1944216" cy="1325180"/>
            <a:chOff x="5292080" y="3882534"/>
            <a:chExt cx="1944216" cy="1325180"/>
          </a:xfrm>
        </p:grpSpPr>
        <p:grpSp>
          <p:nvGrpSpPr>
            <p:cNvPr id="12" name="Group 39"/>
            <p:cNvGrpSpPr/>
            <p:nvPr/>
          </p:nvGrpSpPr>
          <p:grpSpPr>
            <a:xfrm>
              <a:off x="5292080" y="3882534"/>
              <a:ext cx="1944216" cy="954752"/>
              <a:chOff x="5292080" y="3882534"/>
              <a:chExt cx="1944216" cy="954752"/>
            </a:xfrm>
          </p:grpSpPr>
          <p:cxnSp>
            <p:nvCxnSpPr>
              <p:cNvPr id="14" name="Straight Arrow Connector 13"/>
              <p:cNvCxnSpPr/>
              <p:nvPr/>
            </p:nvCxnSpPr>
            <p:spPr>
              <a:xfrm flipV="1">
                <a:off x="6732240" y="4333230"/>
                <a:ext cx="0" cy="504056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/>
              <p:cNvCxnSpPr/>
              <p:nvPr/>
            </p:nvCxnSpPr>
            <p:spPr>
              <a:xfrm>
                <a:off x="5292080" y="4673203"/>
                <a:ext cx="1440160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3" name="Rectangle 17"/>
                  <p:cNvSpPr/>
                  <p:nvPr/>
                </p:nvSpPr>
                <p:spPr>
                  <a:xfrm>
                    <a:off x="5788513" y="4242058"/>
                    <a:ext cx="511679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</m:oMath>
                      </m:oMathPara>
                    </a14:m>
                    <a:endParaRPr lang="en-US" dirty="0">
                      <a:solidFill>
                        <a:srgbClr val="FF0000"/>
                      </a:solidFill>
                      <a:ea typeface="Cambria Math"/>
                    </a:endParaRPr>
                  </a:p>
                </p:txBody>
              </p:sp>
            </mc:Choice>
            <mc:Fallback>
              <p:sp>
                <p:nvSpPr>
                  <p:cNvPr id="16" name="Rectangle 1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788513" y="4242058"/>
                    <a:ext cx="511679" cy="523220"/>
                  </a:xfrm>
                  <a:prstGeom prst="rect">
                    <a:avLst/>
                  </a:prstGeom>
                  <a:blipFill rotWithShape="1">
                    <a:blip r:embed="rId5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th-TH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7" name="TextBox 16"/>
              <p:cNvSpPr txBox="1"/>
              <p:nvPr/>
            </p:nvSpPr>
            <p:spPr>
              <a:xfrm>
                <a:off x="6307837" y="3882534"/>
                <a:ext cx="92845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112 MHz</a:t>
                </a:r>
                <a:endParaRPr lang="th-TH" sz="1600" dirty="0">
                  <a:solidFill>
                    <a:srgbClr val="FF0000"/>
                  </a:solidFill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4" name="Rectangle 43"/>
                <p:cNvSpPr/>
                <p:nvPr/>
              </p:nvSpPr>
              <p:spPr>
                <a:xfrm>
                  <a:off x="6310145" y="4869160"/>
                  <a:ext cx="92615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th-TH" sz="1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th-TH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th-TH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13" name="Rectangle 1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10145" y="4869160"/>
                  <a:ext cx="926151" cy="338554"/>
                </a:xfrm>
                <a:prstGeom prst="rect">
                  <a:avLst/>
                </a:prstGeom>
                <a:blipFill rotWithShape="1">
                  <a:blip r:embed="rId6" cstate="print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th-TH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8" name="Group 17"/>
          <p:cNvGrpSpPr/>
          <p:nvPr/>
        </p:nvGrpSpPr>
        <p:grpSpPr>
          <a:xfrm>
            <a:off x="1989665" y="4720208"/>
            <a:ext cx="1862255" cy="1325180"/>
            <a:chOff x="1989665" y="3882534"/>
            <a:chExt cx="1862255" cy="1325180"/>
          </a:xfrm>
        </p:grpSpPr>
        <p:grpSp>
          <p:nvGrpSpPr>
            <p:cNvPr id="19" name="Group 40"/>
            <p:cNvGrpSpPr/>
            <p:nvPr/>
          </p:nvGrpSpPr>
          <p:grpSpPr>
            <a:xfrm>
              <a:off x="2091551" y="3882534"/>
              <a:ext cx="1760369" cy="954752"/>
              <a:chOff x="2091551" y="3882534"/>
              <a:chExt cx="1760369" cy="954752"/>
            </a:xfrm>
          </p:grpSpPr>
          <p:cxnSp>
            <p:nvCxnSpPr>
              <p:cNvPr id="21" name="Straight Arrow Connector 20"/>
              <p:cNvCxnSpPr/>
              <p:nvPr/>
            </p:nvCxnSpPr>
            <p:spPr>
              <a:xfrm flipV="1">
                <a:off x="2411760" y="4333230"/>
                <a:ext cx="0" cy="504056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Arrow Connector 21"/>
              <p:cNvCxnSpPr/>
              <p:nvPr/>
            </p:nvCxnSpPr>
            <p:spPr>
              <a:xfrm>
                <a:off x="2411760" y="4673203"/>
                <a:ext cx="1440160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23" name="Rectangle 22"/>
                  <p:cNvSpPr/>
                  <p:nvPr/>
                </p:nvSpPr>
                <p:spPr>
                  <a:xfrm>
                    <a:off x="2908193" y="4242058"/>
                    <a:ext cx="511679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</m:oMath>
                      </m:oMathPara>
                    </a14:m>
                    <a:endParaRPr lang="en-US" dirty="0">
                      <a:solidFill>
                        <a:srgbClr val="FF0000"/>
                      </a:solidFill>
                      <a:ea typeface="Cambria Math"/>
                    </a:endParaRPr>
                  </a:p>
                </p:txBody>
              </p:sp>
            </mc:Choice>
            <mc:Fallback>
              <p:sp>
                <p:nvSpPr>
                  <p:cNvPr id="23" name="Rectangle 2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08193" y="4242058"/>
                    <a:ext cx="511679" cy="523220"/>
                  </a:xfrm>
                  <a:prstGeom prst="rect">
                    <a:avLst/>
                  </a:prstGeom>
                  <a:blipFill rotWithShape="1">
                    <a:blip r:embed="rId7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th-TH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24" name="TextBox 23"/>
              <p:cNvSpPr txBox="1"/>
              <p:nvPr/>
            </p:nvSpPr>
            <p:spPr>
              <a:xfrm>
                <a:off x="2091551" y="3882534"/>
                <a:ext cx="82426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94 MHz</a:t>
                </a:r>
                <a:endParaRPr lang="th-TH" sz="1600" dirty="0">
                  <a:solidFill>
                    <a:srgbClr val="FF0000"/>
                  </a:solidFill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5" name="Rectangle 44"/>
                <p:cNvSpPr/>
                <p:nvPr/>
              </p:nvSpPr>
              <p:spPr>
                <a:xfrm>
                  <a:off x="1989665" y="4869160"/>
                  <a:ext cx="926151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th-TH" sz="1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th-TH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th-TH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0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89665" y="4869160"/>
                  <a:ext cx="926151" cy="338554"/>
                </a:xfrm>
                <a:prstGeom prst="rect">
                  <a:avLst/>
                </a:prstGeom>
                <a:blipFill rotWithShape="1">
                  <a:blip r:embed="rId8" cstate="print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th-TH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oup 24"/>
          <p:cNvGrpSpPr/>
          <p:nvPr/>
        </p:nvGrpSpPr>
        <p:grpSpPr>
          <a:xfrm>
            <a:off x="6732240" y="4936232"/>
            <a:ext cx="1976069" cy="1109156"/>
            <a:chOff x="6732240" y="4098558"/>
            <a:chExt cx="1976069" cy="1109156"/>
          </a:xfrm>
        </p:grpSpPr>
        <p:grpSp>
          <p:nvGrpSpPr>
            <p:cNvPr id="26" name="Group 41"/>
            <p:cNvGrpSpPr/>
            <p:nvPr/>
          </p:nvGrpSpPr>
          <p:grpSpPr>
            <a:xfrm>
              <a:off x="6732240" y="4098558"/>
              <a:ext cx="1828545" cy="738728"/>
              <a:chOff x="6732240" y="4098558"/>
              <a:chExt cx="1828545" cy="738728"/>
            </a:xfrm>
          </p:grpSpPr>
          <p:cxnSp>
            <p:nvCxnSpPr>
              <p:cNvPr id="28" name="Straight Arrow Connector 27"/>
              <p:cNvCxnSpPr/>
              <p:nvPr/>
            </p:nvCxnSpPr>
            <p:spPr>
              <a:xfrm flipV="1">
                <a:off x="8172400" y="4512836"/>
                <a:ext cx="0" cy="32445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>
                <a:off x="6732240" y="4673203"/>
                <a:ext cx="1440160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6" name="Rectangle 27"/>
                  <p:cNvSpPr/>
                  <p:nvPr/>
                </p:nvSpPr>
                <p:spPr>
                  <a:xfrm>
                    <a:off x="7228673" y="4242058"/>
                    <a:ext cx="511679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</m:oMath>
                      </m:oMathPara>
                    </a14:m>
                    <a:endParaRPr lang="en-US" dirty="0">
                      <a:solidFill>
                        <a:srgbClr val="FF0000"/>
                      </a:solidFill>
                      <a:ea typeface="Cambria Math"/>
                    </a:endParaRPr>
                  </a:p>
                </p:txBody>
              </p:sp>
            </mc:Choice>
            <mc:Fallback>
              <p:sp>
                <p:nvSpPr>
                  <p:cNvPr id="30" name="Rectangle 2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228673" y="4242058"/>
                    <a:ext cx="511679" cy="523220"/>
                  </a:xfrm>
                  <a:prstGeom prst="rect">
                    <a:avLst/>
                  </a:prstGeom>
                  <a:blipFill rotWithShape="1">
                    <a:blip r:embed="rId9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th-TH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1" name="TextBox 30"/>
              <p:cNvSpPr txBox="1"/>
              <p:nvPr/>
            </p:nvSpPr>
            <p:spPr>
              <a:xfrm>
                <a:off x="7632326" y="4098558"/>
                <a:ext cx="92845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118 MHz</a:t>
                </a:r>
                <a:endParaRPr lang="th-TH" sz="1600" dirty="0">
                  <a:solidFill>
                    <a:srgbClr val="FF0000"/>
                  </a:solidFill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6" name="Rectangle 45"/>
                <p:cNvSpPr/>
                <p:nvPr/>
              </p:nvSpPr>
              <p:spPr>
                <a:xfrm>
                  <a:off x="7668344" y="4869160"/>
                  <a:ext cx="1039965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th-TH" sz="1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th-TH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th-TH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27" name="Rectangle 2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68344" y="4869160"/>
                  <a:ext cx="1039965" cy="338554"/>
                </a:xfrm>
                <a:prstGeom prst="rect">
                  <a:avLst/>
                </a:prstGeom>
                <a:blipFill rotWithShape="1">
                  <a:blip r:embed="rId10" cstate="print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th-TH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2" name="Group 31"/>
          <p:cNvGrpSpPr/>
          <p:nvPr/>
        </p:nvGrpSpPr>
        <p:grpSpPr>
          <a:xfrm>
            <a:off x="431526" y="4936232"/>
            <a:ext cx="1980234" cy="1109156"/>
            <a:chOff x="431526" y="4098558"/>
            <a:chExt cx="1980234" cy="1109156"/>
          </a:xfrm>
        </p:grpSpPr>
        <p:grpSp>
          <p:nvGrpSpPr>
            <p:cNvPr id="33" name="Group 42"/>
            <p:cNvGrpSpPr/>
            <p:nvPr/>
          </p:nvGrpSpPr>
          <p:grpSpPr>
            <a:xfrm>
              <a:off x="431526" y="4098558"/>
              <a:ext cx="1980234" cy="738728"/>
              <a:chOff x="431526" y="4098558"/>
              <a:chExt cx="1980234" cy="738728"/>
            </a:xfrm>
          </p:grpSpPr>
          <p:cxnSp>
            <p:nvCxnSpPr>
              <p:cNvPr id="35" name="Straight Arrow Connector 34"/>
              <p:cNvCxnSpPr/>
              <p:nvPr/>
            </p:nvCxnSpPr>
            <p:spPr>
              <a:xfrm flipV="1">
                <a:off x="971600" y="4512836"/>
                <a:ext cx="0" cy="32445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35"/>
              <p:cNvCxnSpPr/>
              <p:nvPr/>
            </p:nvCxnSpPr>
            <p:spPr>
              <a:xfrm>
                <a:off x="971600" y="4673203"/>
                <a:ext cx="1440160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prstDash val="sysDash"/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20" name="Rectangle 32"/>
                  <p:cNvSpPr/>
                  <p:nvPr/>
                </p:nvSpPr>
                <p:spPr>
                  <a:xfrm>
                    <a:off x="1468033" y="4242058"/>
                    <a:ext cx="511679" cy="523220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i="1" smtClean="0">
                              <a:solidFill>
                                <a:srgbClr val="FF0000"/>
                              </a:solidFill>
                              <a:latin typeface="Cambria Math"/>
                              <a:ea typeface="Cambria Math"/>
                            </a:rPr>
                            <m:t>∆</m:t>
                          </m:r>
                        </m:oMath>
                      </m:oMathPara>
                    </a14:m>
                    <a:endParaRPr lang="en-US" dirty="0">
                      <a:solidFill>
                        <a:srgbClr val="FF0000"/>
                      </a:solidFill>
                      <a:ea typeface="Cambria Math"/>
                    </a:endParaRPr>
                  </a:p>
                </p:txBody>
              </p:sp>
            </mc:Choice>
            <mc:Fallback>
              <p:sp>
                <p:nvSpPr>
                  <p:cNvPr id="37" name="Rectangle 3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1468033" y="4242058"/>
                    <a:ext cx="511679" cy="523220"/>
                  </a:xfrm>
                  <a:prstGeom prst="rect">
                    <a:avLst/>
                  </a:prstGeom>
                  <a:blipFill rotWithShape="1">
                    <a:blip r:embed="rId11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th-TH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38" name="TextBox 37"/>
              <p:cNvSpPr txBox="1"/>
              <p:nvPr/>
            </p:nvSpPr>
            <p:spPr>
              <a:xfrm>
                <a:off x="431526" y="4098558"/>
                <a:ext cx="82426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FF0000"/>
                    </a:solidFill>
                  </a:rPr>
                  <a:t>88 MHz</a:t>
                </a:r>
                <a:endParaRPr lang="th-TH" sz="1600" dirty="0">
                  <a:solidFill>
                    <a:srgbClr val="FF0000"/>
                  </a:solidFill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47" name="Rectangle 46"/>
                <p:cNvSpPr/>
                <p:nvPr/>
              </p:nvSpPr>
              <p:spPr>
                <a:xfrm>
                  <a:off x="467544" y="4869160"/>
                  <a:ext cx="1039965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th-TH" sz="160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3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sz="1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th-TH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  <m:r>
                              <a:rPr lang="en-US" sz="16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en-US" sz="1600" b="0" i="1" smtClean="0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th-TH" sz="1600" dirty="0">
                    <a:solidFill>
                      <a:srgbClr val="FF0000"/>
                    </a:solidFill>
                  </a:endParaRPr>
                </a:p>
              </p:txBody>
            </p:sp>
          </mc:Choice>
          <mc:Fallback>
            <p:sp>
              <p:nvSpPr>
                <p:cNvPr id="34" name="Rectangle 3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4869160"/>
                  <a:ext cx="1039965" cy="338554"/>
                </a:xfrm>
                <a:prstGeom prst="rect">
                  <a:avLst/>
                </a:prstGeom>
                <a:blipFill rotWithShape="1">
                  <a:blip r:embed="rId12" cstate="print"/>
                  <a:stretch>
                    <a:fillRect b="-5455"/>
                  </a:stretch>
                </a:blipFill>
              </p:spPr>
              <p:txBody>
                <a:bodyPr/>
                <a:lstStyle/>
                <a:p>
                  <a:r>
                    <a:rPr lang="th-TH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0" name="Title 2"/>
          <p:cNvSpPr txBox="1">
            <a:spLocks/>
          </p:cNvSpPr>
          <p:nvPr/>
        </p:nvSpPr>
        <p:spPr>
          <a:xfrm>
            <a:off x="539552" y="1628800"/>
            <a:ext cx="7776864" cy="57606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28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ตำแหน่งของการเกิดอินเตอร์มอดูเลชัน</a:t>
            </a:r>
            <a:endParaRPr lang="th-TH" sz="28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grpSp>
        <p:nvGrpSpPr>
          <p:cNvPr id="39" name="Group 54"/>
          <p:cNvGrpSpPr/>
          <p:nvPr/>
        </p:nvGrpSpPr>
        <p:grpSpPr>
          <a:xfrm>
            <a:off x="5508104" y="2636912"/>
            <a:ext cx="2580240" cy="1027276"/>
            <a:chOff x="5462991" y="2371527"/>
            <a:chExt cx="2580240" cy="1027276"/>
          </a:xfrm>
        </p:grpSpPr>
        <p:sp>
          <p:nvSpPr>
            <p:cNvPr id="45" name="TextBox 44"/>
            <p:cNvSpPr txBox="1"/>
            <p:nvPr/>
          </p:nvSpPr>
          <p:spPr>
            <a:xfrm>
              <a:off x="5462991" y="2371527"/>
              <a:ext cx="20201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(106x2)-100 = ? </a:t>
              </a:r>
              <a:endParaRPr lang="th-TH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6156176" y="2875583"/>
              <a:ext cx="18870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212-100 = 112 </a:t>
              </a:r>
              <a:endParaRPr lang="th-TH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42" name="Group 55"/>
          <p:cNvGrpSpPr/>
          <p:nvPr/>
        </p:nvGrpSpPr>
        <p:grpSpPr>
          <a:xfrm>
            <a:off x="611560" y="2636912"/>
            <a:ext cx="2417090" cy="1027276"/>
            <a:chOff x="323528" y="2420888"/>
            <a:chExt cx="2417090" cy="1027276"/>
          </a:xfrm>
        </p:grpSpPr>
        <p:sp>
          <p:nvSpPr>
            <p:cNvPr id="53" name="TextBox 52"/>
            <p:cNvSpPr txBox="1"/>
            <p:nvPr/>
          </p:nvSpPr>
          <p:spPr>
            <a:xfrm>
              <a:off x="323528" y="2420888"/>
              <a:ext cx="20201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(100x2)-106 = ? </a:t>
              </a:r>
              <a:endParaRPr lang="th-TH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989818" y="2924944"/>
              <a:ext cx="17508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latin typeface="TH SarabunPSK" pitchFamily="34" charset="-34"/>
                  <a:cs typeface="TH SarabunPSK" pitchFamily="34" charset="-34"/>
                </a:rPr>
                <a:t>200-106 = 94 </a:t>
              </a:r>
              <a:endParaRPr lang="th-TH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95536" y="90872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ผลของสถานีวิทยุที่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ตั้งอยู่ที่</a:t>
            </a:r>
            <a:r>
              <a:rPr lang="th-TH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เดียวกัน หรือใกล้กัน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1" name="สี่เหลี่ยมผืนผ้า 50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536" y="1700808"/>
            <a:ext cx="832831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เมื่อสถานีวิทยุที่ตั้งอยู่ใกล้กันสร้างความถี่อินเตอร์มอด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ดูเลชั่น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ที่ไปตรงกับ</a:t>
            </a:r>
            <a:r>
              <a:rPr lang="th-TH" sz="240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ย่านความถี่ที่วิทยุการบิน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ใช้ แล้วเกิดมีความแรงมากกว่าสัญญาณปกติที่การบินใช้งาน ก็จะทำให้เกิดการสื่อสารที่ผิดพลาดได้</a:t>
            </a:r>
          </a:p>
          <a:p>
            <a:pPr marL="457200" indent="-457200">
              <a:buFontTx/>
              <a:buChar char="-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นักบินสื่อสารกับหอบังคับการบินไม่รู้เรื่อง เข้าใจสับสน</a:t>
            </a:r>
          </a:p>
          <a:p>
            <a:pPr marL="457200" indent="-457200">
              <a:buFontTx/>
              <a:buChar char="-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นำเครื่องลงไม่ตรงกับเส้นกึ่งกลางทางวิ่ง</a:t>
            </a:r>
          </a:p>
          <a:p>
            <a:pPr marL="457200" indent="-457200">
              <a:buFontTx/>
              <a:buChar char="-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รักษาระดับ มุมก้ม และความเร็วในข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ณ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ะร่อนลงที่เหมาะสมไม่ได้</a:t>
            </a:r>
            <a:endParaRPr lang="en-US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03357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ผลของสถานีวิทยุที่</a:t>
            </a:r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ตั้งอยู่ที่เดียวกันหรือ</a:t>
            </a:r>
            <a:r>
              <a:rPr lang="th-TH" b="1" dirty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ใกล้กัน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72271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971600" y="2951947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การกำหนดหลักเกณฑ์การป้องกันการรบกวนการรบกวนวิทยุการบิน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78738" y="908720"/>
            <a:ext cx="861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467544" y="126876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	ความแรงของสัญญาณวิทยุนำร่อนที่กำหนดให้ปรากฏที่เครื่องบินมีค่าไม่ต่ำกว่า </a:t>
            </a: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32-39 </a:t>
            </a:r>
            <a:r>
              <a:rPr lang="en-US" sz="2400" b="1" dirty="0" err="1" smtClean="0">
                <a:solidFill>
                  <a:srgbClr val="FF66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dBuV</a:t>
            </a:r>
            <a:r>
              <a:rPr lang="en-US" sz="2400" b="1" dirty="0" smtClean="0">
                <a:solidFill>
                  <a:srgbClr val="FF6600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/m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ดังนั้นความแรงของสัญญาณ </a:t>
            </a:r>
            <a:r>
              <a:rPr lang="en-US" sz="2400" dirty="0" err="1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Intermodulation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ที่ไปปรากฏบนเครื่องบินต้องไม่เกินค่านี้ในทุกๆตำแหน่งของเครื่องบินขณะบิน เพราะเครื่องรับจะแยกไม่ออกว่าเป็นสัญญาณจริงหรือสัญญาณรบกวน</a:t>
            </a:r>
          </a:p>
          <a:p>
            <a:pPr algn="thaiDist"/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	ดังนั้น ในพื้นที่ห่างจากสนามบินเป็นระยะทางที่ต่างกันจะยอมให้มีความแรงของสัญญาณ </a:t>
            </a:r>
            <a:r>
              <a:rPr lang="en-US" sz="2400" dirty="0" err="1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Intermodulation</a:t>
            </a:r>
            <a:r>
              <a:rPr lang="en-US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ที่วัดได้พื้นดินในระดับที่ต่างกัน</a:t>
            </a:r>
          </a:p>
          <a:p>
            <a:pPr algn="thaiDist"/>
            <a:endParaRPr lang="en-US" sz="24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73016"/>
            <a:ext cx="3528392" cy="2171319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กลุ่ม 13"/>
          <p:cNvGrpSpPr/>
          <p:nvPr/>
        </p:nvGrpSpPr>
        <p:grpSpPr>
          <a:xfrm>
            <a:off x="395536" y="1484784"/>
            <a:ext cx="8064896" cy="4524315"/>
            <a:chOff x="395536" y="1484784"/>
            <a:chExt cx="8064896" cy="4524315"/>
          </a:xfrm>
        </p:grpSpPr>
        <p:sp>
          <p:nvSpPr>
            <p:cNvPr id="7" name="Rectangle 6"/>
            <p:cNvSpPr/>
            <p:nvPr/>
          </p:nvSpPr>
          <p:spPr>
            <a:xfrm>
              <a:off x="395536" y="1484784"/>
              <a:ext cx="7992888" cy="45243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th-TH" sz="2400" b="1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หน่วยพื้นฐานของกำลังส่ง</a:t>
              </a:r>
            </a:p>
            <a:p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กำลังส่ง 1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30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กำลังส่ง 10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40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กำลังส่ง 100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50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กำลังส่ง 1,000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60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  (1 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กิโลวัตต์ )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400" b="1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หน่วยของกำลังของการแพร่แปลกปลอม</a:t>
              </a:r>
            </a:p>
            <a:p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กำลังของการแพร่แปลกปลอม 1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30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กำลังของการแพร่แปลกปลอม 10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40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กำลังของการแพร่แปลกปลอม 100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 </a:t>
              </a:r>
              <a:r>
                <a:rPr lang="en-US" sz="20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50 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กำลังของการแพร่แปลกปลอม 1,000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 </a:t>
              </a:r>
              <a:r>
                <a:rPr lang="en-US" sz="20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60  </a:t>
              </a:r>
              <a:r>
                <a:rPr lang="en-US" sz="2000" b="1" dirty="0" err="1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กำลังของการแพร่แปลกปลอม 0.1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20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	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กำลังของการแพร่แปลกปลอม 0.01วัตต์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10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กำลังของการแพร่แปลกปลอม 0.001 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 </a:t>
              </a:r>
              <a:r>
                <a:rPr lang="en-US" sz="2000" b="1" dirty="0" smtClean="0">
                  <a:solidFill>
                    <a:srgbClr val="FF0000"/>
                  </a:solidFill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   ( 1 </a:t>
              </a:r>
              <a:r>
                <a:rPr lang="th-TH" sz="2000" dirty="0" err="1" smtClean="0">
                  <a:latin typeface="TH SarabunPSK" pitchFamily="34" charset="-34"/>
                  <a:cs typeface="TH SarabunPSK" pitchFamily="34" charset="-34"/>
                </a:rPr>
                <a:t>มิลลิ</a:t>
              </a:r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วัตต์ )</a:t>
              </a:r>
              <a:endParaRPr lang="en-US" sz="2000" dirty="0" smtClean="0">
                <a:latin typeface="TH SarabunPSK" pitchFamily="34" charset="-34"/>
                <a:cs typeface="TH SarabunPSK" pitchFamily="34" charset="-34"/>
              </a:endParaRPr>
            </a:p>
            <a:p>
              <a:r>
                <a:rPr lang="th-TH" sz="2000" dirty="0" smtClean="0">
                  <a:latin typeface="TH SarabunPSK" pitchFamily="34" charset="-34"/>
                  <a:cs typeface="TH SarabunPSK" pitchFamily="34" charset="-34"/>
                </a:rPr>
                <a:t>	กำลังของการแพร่แปลกปลอม 0.0001วัตต์ </a:t>
              </a:r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=   -10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dBm</a:t>
              </a:r>
              <a:endParaRPr lang="en-US" sz="20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3" name="คำบรรยายภาพแบบเมฆ 12"/>
            <p:cNvSpPr/>
            <p:nvPr/>
          </p:nvSpPr>
          <p:spPr>
            <a:xfrm>
              <a:off x="6156176" y="1988840"/>
              <a:ext cx="2304256" cy="1512168"/>
            </a:xfrm>
            <a:prstGeom prst="cloudCallout">
              <a:avLst>
                <a:gd name="adj1" fmla="val -77301"/>
                <a:gd name="adj2" fmla="val 92735"/>
              </a:avLst>
            </a:prstGeom>
            <a:solidFill>
              <a:srgbClr val="FFFF99"/>
            </a:solidFill>
            <a:ln>
              <a:solidFill>
                <a:srgbClr val="00CC66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300192" y="2492896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500 วัตต์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= 56.98 </a:t>
            </a:r>
            <a:r>
              <a:rPr lang="en-US" sz="2000" b="1" dirty="0" err="1" smtClean="0">
                <a:latin typeface="TH SarabunPSK" pitchFamily="34" charset="-34"/>
                <a:cs typeface="TH SarabunPSK" pitchFamily="34" charset="-34"/>
              </a:rPr>
              <a:t>dBm</a:t>
            </a:r>
            <a:endParaRPr lang="th-TH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51520" y="836712"/>
            <a:ext cx="861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5436096" y="1484784"/>
            <a:ext cx="3340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หน่วยวัดที่ใช้กำหนดเกณฑ์การป้องกัน</a:t>
            </a:r>
          </a:p>
        </p:txBody>
      </p:sp>
    </p:spTree>
    <p:extLst>
      <p:ext uri="{BB962C8B-B14F-4D97-AF65-F5344CB8AC3E}">
        <p14:creationId xmlns:p14="http://schemas.microsoft.com/office/powerpoint/2010/main" xmlns="" val="41719314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475656" y="2006312"/>
          <a:ext cx="6096000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กำลังส่งของ</a:t>
                      </a:r>
                      <a:r>
                        <a:rPr lang="th-TH" sz="24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24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carrier</a:t>
                      </a:r>
                      <a:endParaRPr lang="th-TH" sz="24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กำลังของการแพร่แปลกปลอม</a:t>
                      </a:r>
                      <a:endParaRPr lang="th-TH" sz="24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ผลต่าง</a:t>
                      </a:r>
                      <a:endParaRPr lang="th-TH" sz="24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th-TH" sz="2400" dirty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47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10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37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20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50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0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57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-7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64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-17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74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Browallia New" pitchFamily="34" charset="-34"/>
                          <a:cs typeface="Browallia New" pitchFamily="34" charset="-34"/>
                        </a:rPr>
                        <a:t>57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Browallia New" pitchFamily="34" charset="-34"/>
                          <a:cs typeface="Browallia New" pitchFamily="34" charset="-34"/>
                        </a:rPr>
                        <a:t>-27 </a:t>
                      </a:r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dBm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FF0000"/>
                          </a:solidFill>
                          <a:latin typeface="Browallia New" pitchFamily="34" charset="-34"/>
                          <a:cs typeface="Browallia New" pitchFamily="34" charset="-34"/>
                        </a:rPr>
                        <a:t>84</a:t>
                      </a:r>
                      <a:endParaRPr lang="th-TH" b="1" dirty="0">
                        <a:solidFill>
                          <a:srgbClr val="FF0000"/>
                        </a:solidFill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Browallia New" pitchFamily="34" charset="-34"/>
                          <a:cs typeface="Browallia New" pitchFamily="34" charset="-34"/>
                        </a:rPr>
                        <a:t>dBc</a:t>
                      </a:r>
                      <a:endParaRPr lang="th-TH" dirty="0">
                        <a:latin typeface="Browallia New" pitchFamily="34" charset="-34"/>
                        <a:cs typeface="Browallia New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323528" y="1268760"/>
            <a:ext cx="8040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หน่วยวัดที่ใช้กำหนดเกณฑ์การป้องกัน</a:t>
            </a:r>
            <a:endParaRPr lang="en-US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44008" y="1916832"/>
            <a:ext cx="2736304" cy="41044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51520" y="836712"/>
            <a:ext cx="861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19314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1340768"/>
            <a:ext cx="84003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พื้นที่ที่ห่างจากสนามบินมากๆ อาจยอมให้มีระดับความ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แรงของสัญญาณ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Intermodulation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ได้ถึง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70 </a:t>
            </a:r>
            <a:r>
              <a:rPr lang="en-US" sz="2400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พื้นที่แนววิ่งขึ้น-ลง อาจย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อมให้มีระดับความแรงของสัญญาณ 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Intermodulation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ได้เพียง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80 </a:t>
            </a:r>
            <a:r>
              <a:rPr lang="en-US" sz="2400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วัดขณะออกอากาศจริงโดยผู้ทำการวัดต้องมีความรู้ความเข้าใจและใช้เครื่องมือที่เป็นประเภทความละเอียดสู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564904"/>
            <a:ext cx="3960440" cy="3361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51520" y="836712"/>
            <a:ext cx="861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การป้องกันการรบกวนการใช้คลื่นความถี่ในกิจการวิทยุการบิน</a:t>
            </a:r>
            <a:endParaRPr lang="th-TH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58494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6403">
            <a:off x="3676220" y="3316203"/>
            <a:ext cx="831756" cy="25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294965"/>
            <a:ext cx="7281490" cy="400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23528" y="850702"/>
            <a:ext cx="7467600" cy="5620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1. พื้นที่ปลอดการรบกวนการใช้คลื่นความถี่</a:t>
            </a:r>
            <a:endParaRPr kumimoji="0" lang="th-TH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491" y="2852936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80 </a:t>
            </a:r>
            <a:r>
              <a:rPr lang="en-US" sz="32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dBc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491" y="3348281"/>
            <a:ext cx="9765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80 </a:t>
            </a:r>
            <a:r>
              <a:rPr lang="en-US" sz="32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dBc</a:t>
            </a:r>
            <a:endParaRPr lang="th-TH" sz="32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5536" y="5373216"/>
            <a:ext cx="76082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ในปีแรกต้องแก้ไขปรับปรุงให้ได้ค่าตามกำหนดให้แล้วเสร็จภายใน 180 วันนับแต่วันที่ประกาศมีผลใช้บังคับ (180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+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180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=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360 วัน) 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กำหนดวันสุดท้าย 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21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พ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. 2560)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en-US" sz="2000" b="1" dirty="0" smtClean="0">
              <a:latin typeface="TH SarabunPSK" pitchFamily="34" charset="-34"/>
              <a:ea typeface="Batang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16" name="Picture 17" descr="wczq_ani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84044" y="3140968"/>
            <a:ext cx="408036" cy="576064"/>
          </a:xfrm>
          <a:prstGeom prst="rect">
            <a:avLst/>
          </a:prstGeom>
        </p:spPr>
      </p:pic>
      <p:pic>
        <p:nvPicPr>
          <p:cNvPr id="17" name="Picture 17" descr="wczq_ani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2204864"/>
            <a:ext cx="40803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20"/>
          <p:cNvSpPr txBox="1">
            <a:spLocks/>
          </p:cNvSpPr>
          <p:nvPr/>
        </p:nvSpPr>
        <p:spPr>
          <a:xfrm>
            <a:off x="323528" y="1484784"/>
            <a:ext cx="4248472" cy="288032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ภายในรัศมี 0-50 กม. จากจุดพิกัดระบบควบคุมจราจรทางอากาศของท่าอากาศยานหรือจุดพิกัดสถานีควบคุมจราจรทางอากาศ </a:t>
            </a:r>
          </a:p>
          <a:p>
            <a:pPr marL="0" marR="0" lvl="0" indent="0" algn="thai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(นอกเขตตามข้อ</a:t>
            </a:r>
            <a:r>
              <a:rPr kumimoji="0" lang="th-TH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1)</a:t>
            </a:r>
            <a:endParaRPr kumimoji="0" lang="th-TH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96752"/>
            <a:ext cx="4219667" cy="357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31"/>
          <p:cNvSpPr/>
          <p:nvPr/>
        </p:nvSpPr>
        <p:spPr>
          <a:xfrm>
            <a:off x="395536" y="4869160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ในปีแรกต้องแก้ไขปรับปรุงให้ได้ค่าตามกำหนดให้แล้วเสร็จเมื่อไร ให้ดูว่าอยู่ใน</a:t>
            </a:r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วงกลมของสนามบินกลุ่มไหน</a:t>
            </a:r>
            <a:endParaRPr lang="en-US" sz="1800" b="1" u="sng" dirty="0" smtClean="0">
              <a:latin typeface="TH SarabunPSK" pitchFamily="34" charset="-34"/>
              <a:ea typeface="Batang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23528" y="1052736"/>
            <a:ext cx="2808312" cy="562074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b="1" dirty="0" smtClean="0">
                <a:solidFill>
                  <a:srgbClr val="00B0F0"/>
                </a:solidFill>
                <a:latin typeface="TH SarabunPSK" pitchFamily="34" charset="-34"/>
                <a:ea typeface="+mj-ea"/>
                <a:cs typeface="TH SarabunPSK" pitchFamily="34" charset="-34"/>
              </a:rPr>
              <a:t>2</a:t>
            </a:r>
            <a:r>
              <a:rPr kumimoji="0" lang="th-TH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. </a:t>
            </a:r>
            <a:r>
              <a:rPr lang="th-TH" b="1" dirty="0" smtClean="0">
                <a:solidFill>
                  <a:srgbClr val="00B0F0"/>
                </a:solidFill>
                <a:latin typeface="TH SarabunPSK" pitchFamily="34" charset="-34"/>
                <a:cs typeface="TH SarabunPSK" pitchFamily="34" charset="-34"/>
              </a:rPr>
              <a:t>รัศมี 0 - 50 กม. </a:t>
            </a:r>
            <a:endParaRPr kumimoji="0" lang="th-TH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11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2060848"/>
            <a:ext cx="408036" cy="576064"/>
          </a:xfrm>
          <a:prstGeom prst="rect">
            <a:avLst/>
          </a:prstGeom>
        </p:spPr>
      </p:pic>
      <p:pic>
        <p:nvPicPr>
          <p:cNvPr id="12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6256" y="4149080"/>
            <a:ext cx="408036" cy="576064"/>
          </a:xfrm>
          <a:prstGeom prst="rect">
            <a:avLst/>
          </a:prstGeom>
        </p:spPr>
      </p:pic>
      <p:pic>
        <p:nvPicPr>
          <p:cNvPr id="13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708920"/>
            <a:ext cx="408036" cy="576064"/>
          </a:xfrm>
          <a:prstGeom prst="rect">
            <a:avLst/>
          </a:prstGeom>
        </p:spPr>
      </p:pic>
      <p:pic>
        <p:nvPicPr>
          <p:cNvPr id="14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2492896"/>
            <a:ext cx="408036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196752"/>
            <a:ext cx="4320480" cy="378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4"/>
          <p:cNvSpPr/>
          <p:nvPr/>
        </p:nvSpPr>
        <p:spPr>
          <a:xfrm>
            <a:off x="395536" y="5157192"/>
            <a:ext cx="8400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ในปีแรกต้องแก้ไขปรับปรุงให้ได้ค่าตามกำหนดให้แล้วเสร็จเมื่อไร ให้ดูว่าอยู่ใน</a:t>
            </a:r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จังหวัดที่ตั้งของสนามบินกลุ่มไหน</a:t>
            </a:r>
            <a:endParaRPr lang="en-US" sz="1800" b="1" u="sng" dirty="0" smtClean="0">
              <a:latin typeface="TH SarabunPSK" pitchFamily="34" charset="-34"/>
              <a:ea typeface="Batang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7" name="Title 2"/>
          <p:cNvSpPr txBox="1">
            <a:spLocks/>
          </p:cNvSpPr>
          <p:nvPr/>
        </p:nvSpPr>
        <p:spPr>
          <a:xfrm>
            <a:off x="323528" y="922710"/>
            <a:ext cx="8424936" cy="70609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3. สถานี</a:t>
            </a:r>
            <a:r>
              <a:rPr kumimoji="0" lang="en-US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 FM </a:t>
            </a:r>
            <a:r>
              <a:rPr kumimoji="0" lang="th-TH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ห่างกันไม่เกิน </a:t>
            </a:r>
            <a:r>
              <a:rPr kumimoji="0" lang="en-US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1 </a:t>
            </a:r>
            <a:r>
              <a:rPr kumimoji="0" lang="th-TH" sz="2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ngsana New" pitchFamily="18" charset="-34"/>
                <a:ea typeface="+mj-ea"/>
                <a:cs typeface="Angsana New" pitchFamily="18" charset="-34"/>
              </a:rPr>
              <a:t>กม.</a:t>
            </a:r>
            <a:endParaRPr kumimoji="0" lang="th-TH" sz="2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pic>
        <p:nvPicPr>
          <p:cNvPr id="10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9444" y="1196753"/>
            <a:ext cx="408036" cy="648072"/>
          </a:xfrm>
          <a:prstGeom prst="rect">
            <a:avLst/>
          </a:prstGeom>
        </p:spPr>
      </p:pic>
      <p:pic>
        <p:nvPicPr>
          <p:cNvPr id="11" name="Picture 17" descr="wczq_ani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00192" y="3573016"/>
            <a:ext cx="408036" cy="576064"/>
          </a:xfrm>
          <a:prstGeom prst="rect">
            <a:avLst/>
          </a:prstGeom>
        </p:spPr>
      </p:pic>
      <p:pic>
        <p:nvPicPr>
          <p:cNvPr id="12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2636912"/>
            <a:ext cx="408036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กลุ่ม 14"/>
          <p:cNvGrpSpPr/>
          <p:nvPr/>
        </p:nvGrpSpPr>
        <p:grpSpPr>
          <a:xfrm>
            <a:off x="857209" y="2276872"/>
            <a:ext cx="7819247" cy="1463740"/>
            <a:chOff x="857209" y="2276872"/>
            <a:chExt cx="7819247" cy="1463740"/>
          </a:xfrm>
        </p:grpSpPr>
        <p:sp>
          <p:nvSpPr>
            <p:cNvPr id="5" name="Rectangle 4"/>
            <p:cNvSpPr/>
            <p:nvPr/>
          </p:nvSpPr>
          <p:spPr>
            <a:xfrm>
              <a:off x="943724" y="2276872"/>
              <a:ext cx="1872208" cy="108012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TV</a:t>
              </a:r>
              <a:r>
                <a:rPr lang="en-US" sz="3200" b="1" dirty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en-US" sz="32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5,6</a:t>
              </a:r>
              <a:endParaRPr lang="th-TH" sz="32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815932" y="2276872"/>
              <a:ext cx="1728192" cy="108012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FM Radio</a:t>
              </a:r>
              <a:endPara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544124" y="2276872"/>
              <a:ext cx="1584176" cy="1080120"/>
            </a:xfrm>
            <a:prstGeom prst="rect">
              <a:avLst/>
            </a:prstGeom>
            <a:solidFill>
              <a:srgbClr val="FF66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AERO NAV</a:t>
              </a:r>
              <a:endPara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57209" y="3371280"/>
              <a:ext cx="979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76 MHz</a:t>
              </a:r>
              <a:endParaRPr lang="th-TH" sz="1800" dirty="0">
                <a:latin typeface="Arial" pitchFamily="34" charset="0"/>
              </a:endParaRPr>
            </a:p>
          </p:txBody>
        </p:sp>
        <p:sp>
          <p:nvSpPr>
            <p:cNvPr id="24" name="Rectangle 10"/>
            <p:cNvSpPr/>
            <p:nvPr/>
          </p:nvSpPr>
          <p:spPr>
            <a:xfrm>
              <a:off x="6128300" y="2276872"/>
              <a:ext cx="1872208" cy="1080120"/>
            </a:xfrm>
            <a:prstGeom prst="rect">
              <a:avLst/>
            </a:prstGeom>
            <a:solidFill>
              <a:srgbClr val="FFC00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tx1"/>
                  </a:solidFill>
                  <a:latin typeface="TH SarabunPSK" pitchFamily="34" charset="-34"/>
                  <a:cs typeface="TH SarabunPSK" pitchFamily="34" charset="-34"/>
                </a:rPr>
                <a:t>AERO Control</a:t>
              </a:r>
              <a:endParaRPr lang="th-TH" sz="32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705045" y="3371280"/>
              <a:ext cx="9797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88 MHz</a:t>
              </a:r>
              <a:endParaRPr lang="th-TH" sz="1800" dirty="0">
                <a:latin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415096" y="33712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108 MHz</a:t>
              </a:r>
              <a:endParaRPr lang="th-TH" sz="1800" dirty="0">
                <a:latin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568460" y="337128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137 MHz</a:t>
              </a:r>
              <a:endParaRPr lang="th-TH" sz="1800" dirty="0">
                <a:latin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24571" y="3356992"/>
              <a:ext cx="15397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Arial" pitchFamily="34" charset="0"/>
                  <a:cs typeface="Arial" pitchFamily="34" charset="0"/>
                </a:rPr>
                <a:t>117.975 MHz</a:t>
              </a:r>
              <a:endParaRPr lang="th-TH" sz="1800" dirty="0">
                <a:latin typeface="Arial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827584" y="1412776"/>
            <a:ext cx="24192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แถบความถี่วิทยุ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27584" y="4456276"/>
            <a:ext cx="52549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กิจการวิทยุนำทางการบิน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: 108.0 – 117.975 </a:t>
            </a:r>
            <a:r>
              <a:rPr lang="en-US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37350" y="4869160"/>
            <a:ext cx="6840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กิจการเคลื่อนที่ทางการบินในเส้นทาง</a:t>
            </a:r>
            <a:r>
              <a:rPr lang="th-TH" dirty="0" err="1" smtClean="0">
                <a:latin typeface="TH SarabunPSK" pitchFamily="34" charset="-34"/>
                <a:cs typeface="TH SarabunPSK" pitchFamily="34" charset="-34"/>
              </a:rPr>
              <a:t>พานิชย์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: 117.975 – 137.0 </a:t>
            </a:r>
            <a:r>
              <a:rPr lang="en-US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41872" y="4077072"/>
            <a:ext cx="7037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กิจการวิทยุกระจายเสียง 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FM : 88.0 – 108 </a:t>
            </a:r>
            <a:r>
              <a:rPr lang="en-US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 (87.5 – 107.75 </a:t>
            </a:r>
            <a:r>
              <a:rPr lang="en-US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668344" y="4941168"/>
            <a:ext cx="1023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(</a:t>
            </a:r>
            <a:r>
              <a:rPr lang="th-TH" sz="1800" dirty="0" smtClean="0"/>
              <a:t>แก้เอกสาร</a:t>
            </a:r>
            <a:r>
              <a:rPr lang="en-US" sz="1800" dirty="0" smtClean="0"/>
              <a:t>)</a:t>
            </a:r>
            <a:endParaRPr lang="th-TH" sz="1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6403">
            <a:off x="3676220" y="3316203"/>
            <a:ext cx="831756" cy="25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323528" y="980728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ภาคผนวก ฉ - สถานที่ตั้งท่าอากาศยาน สถานีควบคุมจราจรทางอากาศ และพื้นที่ปลอดการรบกวนการใช้คลื่นความถี่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628800"/>
            <a:ext cx="3168352" cy="4210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6403">
            <a:off x="3676220" y="3316203"/>
            <a:ext cx="831756" cy="25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Content Placeholder 7"/>
          <p:cNvGraphicFramePr>
            <a:graphicFrameLocks/>
          </p:cNvGraphicFramePr>
          <p:nvPr/>
        </p:nvGraphicFramePr>
        <p:xfrm>
          <a:off x="251520" y="332656"/>
          <a:ext cx="8640960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7118"/>
                <a:gridCol w="5983842"/>
              </a:tblGrid>
              <a:tr h="240223"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กลุ่มที่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ท่าอากาศยาน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19</a:t>
                      </a:r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สถานีควบคุมจราจรทางอากาศ 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11</a:t>
                      </a:r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425009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จำนวน </a:t>
                      </a:r>
                      <a:r>
                        <a:rPr kumimoji="0" lang="en-US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15</a:t>
                      </a:r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จังหวัด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กรุงเทพมหานคร กระบี่ ขอนแก่น เชียงราย เชียงใหม่ ตรัง นครศรีธรรมราช พิษณุโลก ภูเก็ต ระยอง สงขลา สมุทรปราการ สุราษฎร์ธานี  อุดรธานี อุบลราชธานี 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24022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กลุ่มที่ </a:t>
                      </a:r>
                      <a:r>
                        <a:rPr lang="en-US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20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ท่าอากาศยาน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23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สถานีควบคุมจราจรทางอากาศ 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5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425009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จำนวน 18 จังหวัด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ชุมพร ตราด ตาก นครพนม นครราชสีมา นราธิวาส น่าน บุรีรัมย์ ประจวบคีรีขันธ์ เพชรบูรณ์  แพร่ แม่ฮ่องสอน ร้อยเอ็ด ระนอง ลำปาง เลย สกลนคร สุโขทัย 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24022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กลุ่มที่ </a:t>
                      </a:r>
                      <a:r>
                        <a:rPr lang="en-US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20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ท่าอากาศยาน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7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240223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สถานีควบคุมจราจรทางอากาศ 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5 แห่ง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425009">
                <a:tc>
                  <a:txBody>
                    <a:bodyPr/>
                    <a:lstStyle/>
                    <a:p>
                      <a:r>
                        <a:rPr kumimoji="0" lang="th-TH" sz="2000" b="1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จำนวน 11 จังหวัด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th-TH" sz="20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กาญจนบุรี จันทบุรี ชลบุรี นครนายก นครปฐม นครสวรรค์ ปัตตานี ลพบุรี สระแก้ว สุรินทร์ อำนาจเจริญ </a:t>
                      </a:r>
                      <a:endParaRPr lang="th-TH" sz="20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66403">
            <a:off x="3676220" y="3316203"/>
            <a:ext cx="831756" cy="25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95536" y="1196752"/>
          <a:ext cx="8496944" cy="367240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82008"/>
                <a:gridCol w="4814936"/>
              </a:tblGrid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กลุ่มท่าอากาศยานหรือสถานีควบคุมจราจรทางอากาศ</a:t>
                      </a:r>
                      <a:endParaRPr lang="en-US" sz="2400" b="1" dirty="0"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rgbClr val="D1A3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th-TH" sz="24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ระยะเวลาในการปรับปรุงแก้ไข</a:t>
                      </a:r>
                      <a:r>
                        <a:rPr kumimoji="0" lang="en-US" sz="24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 </a:t>
                      </a:r>
                      <a:r>
                        <a:rPr kumimoji="0" lang="th-TH" sz="24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(กรณีกำลังของการแพร่แปลกปลอมของสถานีไม่เป็นไปตามที่กำหนด)</a:t>
                      </a:r>
                      <a:endParaRPr lang="en-US" sz="2400" b="1" dirty="0"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rgbClr val="D1A3FF"/>
                    </a:solidFill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กลุ่มที่ </a:t>
                      </a:r>
                      <a:r>
                        <a:rPr lang="th-TH" sz="2400" b="1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1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180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 นับแต่วันที่ประกาศมีผลใช้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บังคับ</a:t>
                      </a:r>
                      <a:endParaRPr lang="en-US" sz="2400" b="0" dirty="0" smtClean="0"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180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+ </a:t>
                      </a:r>
                      <a:r>
                        <a:rPr lang="th-TH" sz="2400" b="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180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= </a:t>
                      </a:r>
                      <a:r>
                        <a:rPr lang="th-TH" sz="2400" b="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360 </a:t>
                      </a:r>
                      <a:r>
                        <a:rPr lang="th-TH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วัน)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21 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ก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พ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 2560)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rgbClr val="F3E7FF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กลุ่มที่ </a:t>
                      </a:r>
                      <a:r>
                        <a:rPr lang="th-TH" sz="2400" b="1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2</a:t>
                      </a:r>
                      <a:endParaRPr lang="en-US" sz="2400" b="1" dirty="0"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270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 นับแต่วันที่ประกาศมีผลใช้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บังคับ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</a:t>
                      </a:r>
                      <a:r>
                        <a:rPr kumimoji="0" lang="th-TH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180</a:t>
                      </a:r>
                      <a:r>
                        <a:rPr kumimoji="0" lang="en-US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+</a:t>
                      </a:r>
                      <a:r>
                        <a:rPr kumimoji="0" lang="th-TH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270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= </a:t>
                      </a:r>
                      <a:r>
                        <a:rPr lang="th-TH" sz="2400" b="0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450 </a:t>
                      </a:r>
                      <a:r>
                        <a:rPr kumimoji="0" lang="th-TH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วัน)</a:t>
                      </a:r>
                      <a:r>
                        <a:rPr kumimoji="0" lang="en-US" sz="2400" b="0" kern="120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22 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พ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ค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 2560)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rgbClr val="F3E7FF"/>
                    </a:solidFill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1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กลุ่มที่ </a:t>
                      </a:r>
                      <a:r>
                        <a:rPr lang="th-TH" sz="2400" b="1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3</a:t>
                      </a:r>
                      <a:endParaRPr lang="en-US" sz="2400" b="1" dirty="0"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solidFill>
                      <a:srgbClr val="F3E7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th-TH" sz="2400" b="1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360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th-TH" sz="2400" b="0" dirty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 นับแต่วันที่ประกาศมีผลใช้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บังคับ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(180</a:t>
                      </a:r>
                      <a:r>
                        <a:rPr lang="en-US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+</a:t>
                      </a:r>
                      <a:r>
                        <a:rPr lang="th-TH" sz="2400" b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360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= </a:t>
                      </a:r>
                      <a:r>
                        <a:rPr lang="th-TH" sz="2400" b="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540 </a:t>
                      </a:r>
                      <a:r>
                        <a:rPr lang="th-TH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วัน)</a:t>
                      </a:r>
                      <a:r>
                        <a:rPr lang="en-US" sz="2400" b="0" baseline="0" dirty="0" smtClean="0"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(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ภายใน 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20 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ส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</a:t>
                      </a:r>
                      <a:r>
                        <a:rPr lang="th-TH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ค</a:t>
                      </a:r>
                      <a:r>
                        <a:rPr lang="en-US" sz="2400" b="1" baseline="0" dirty="0" smtClean="0">
                          <a:solidFill>
                            <a:srgbClr val="FF0000"/>
                          </a:solidFill>
                          <a:latin typeface="TH SarabunPSK" pitchFamily="34" charset="-34"/>
                          <a:ea typeface="Batang"/>
                          <a:cs typeface="TH SarabunPSK" pitchFamily="34" charset="-34"/>
                        </a:rPr>
                        <a:t>. 2560)</a:t>
                      </a:r>
                      <a:endParaRPr lang="en-US" sz="2400" b="1" dirty="0" smtClean="0">
                        <a:solidFill>
                          <a:srgbClr val="FF0000"/>
                        </a:solidFill>
                        <a:latin typeface="TH SarabunPSK" pitchFamily="34" charset="-34"/>
                        <a:ea typeface="Batang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solidFill>
                      <a:srgbClr val="F3E7FF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4941168"/>
            <a:ext cx="87174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***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สถานีในจังหวัดที่ไม่มีสนามบินและสถานีควบคุมการบิน แต่มีสถานีวิทยุกระจายเสียงอื่นตั้งในรัศมี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กม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ใช้เกณฑ์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7o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และให้แก้ไขให้เสร็จภายใน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(20 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ส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.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ค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ea typeface="Batang"/>
                <a:cs typeface="TH SarabunPSK" pitchFamily="34" charset="-34"/>
              </a:rPr>
              <a:t>. 2560)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6969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340768"/>
            <a:ext cx="84249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การตรียมความพร้อมเพื่อขอรับการวัดการแพร่แปลกปลอมของสถานี </a:t>
            </a:r>
            <a:endParaRPr lang="en-US" sz="2400" b="1" u="sng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ตรวจสอบพิกัดที่ตั้งของสถานีของตนว่ามีตำแหน่งตรงกับที่สำนักงาน 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ประกาศเผยแพร่หรือไม่ 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ตรวจสอบพิกัดที่ต้องของสถานีของตนว่าอยู่ในเขตที่ต้องการการป้องกันการแพร่แปลกปลอมที่ระดับใด เพื่อติดต่อขอรับการทดสอบจากผู้ทดสอบการแพร่แปลกปลอมที่มีความสามารถวัดการแพร่แปลกปลอมที่ระดับนั้นได้อย่างเหมาะสม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สำรวจสถานีวิทยุทุกประเภทรอบข้างว่ามีความถี่อะไรบ้าง อยู่ในบริเวณใดและมีการออกอากาศอยู่หรือไม่เพื่อใช้เป็นข้อมูลให้แก่ผู้ทดสอบการแพร่แปลกปลอม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จัดหาอุปกรณ์ป้องกันการแพร่แปลกปลอม เพื่อให้สถานีวิทยุมีระดับการแพร่แปลกปลอมในระดับที่ไม่เกินที่กำหนด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93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12776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การวัดการแพร่แปลกปลอมของสถานี </a:t>
            </a:r>
            <a:r>
              <a:rPr lang="en-US" sz="2400" b="1" u="sng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ต่อ</a:t>
            </a:r>
            <a:r>
              <a:rPr lang="en-US" sz="2400" b="1" u="sng" dirty="0" smtClean="0"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 algn="ctr"/>
            <a:endParaRPr lang="th-TH" sz="1800" b="1" u="sng" dirty="0" smtClean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วัดโดยผู้ทดสอบที่ได้ขึ้นทะเบียนไว้กับสำนักงาน 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และมีประกาศรายชื่อไว้ในเว็บไซต์ของ สำนักงาน 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ผู้ทดสอบแต่ละรายมีอายุของการขึ้นทะเบียนเป็นเวลา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ปีนับจากวันที่ได้รับการขึ้นทะเบียน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การวัดการแพร่แปลกปลอมจะสามารถดำเนินการได้กับสถานีที่มีที่ตั้งตรงกับใบอนุญาตตั้งสถานีเท่านั้น และจะทดสอบได้กับเครื่องส่งที่ผ่านการขออนุญาต มี – ใช้ สำหรับสถานีที่จะวัดเท่านั้น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ของสถานีต้องวัดในสภาวะการทำงานออกอากาศจริงโดยมีการต่ออุปกรณ์ป้องกันการรบกวนและสายอากาศจริงในการวัด และต้องไม่มีการถอดอุปกรณ์หรือสลับใช้อุปกรณ์อื่นในการออกอากาศหลังจากการตรวจวัดการแพร่แปลกปลอมของสถานี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93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280949"/>
            <a:ext cx="75608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u="sng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การวัดการแพร่แปลกปลอมของสถานี</a:t>
            </a:r>
          </a:p>
          <a:p>
            <a:pPr marL="514350" lvl="0" indent="-514350">
              <a:buFont typeface="+mj-lt"/>
              <a:buAutoNum type="arabicPeriod" startAt="4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การวัดการแพร่แปลกปลอมผ่าน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Directional Coupler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จะทำได้กับสถานีที่มี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Directional Coupler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ติดตั้งไว้ถาวรกับระบบสายส่งของสถานีเท่านั้น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 startAt="4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การวัดการแพร่แปลกปลอมผ่านสายอากาศจะวัดที่ระยะห่างจากสถานี 250 – 400 เมตรด้านหน้าทิศทางที่สายอากาศชี้ไปโดยทำมุมไม่เกิน</a:t>
            </a:r>
            <a:br>
              <a:rPr lang="th-TH" sz="24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± 45 องศากับทิศทางของสายอากาศของสถานี และจะกระทำอย่างน้อย 2 ครั้งเพื่อยืนยันความถูกต้องซึ่งการวัดในครั้งที่ 1 และ 2 จะต้องห่างจากกันเกินกว่า 10 เมตรและอยู่ในบริเวณที่กำหนด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pPr marL="514350" lvl="0" indent="-514350">
              <a:buFont typeface="+mj-lt"/>
              <a:buAutoNum type="arabicPeriod" startAt="4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ผู้ทดสอบการแพร่แปลกปลอมของสถานีจะเปรียบเทียบค่าที่วัดได้กับเกณฑ์ที่กำหนดไว้สำหรับบริเวณที่สถานีตั้งอยู่ หากค่าที่ได้อยู่ในเกณฑ์ที่กำหนดไว้ผู้ทดสอบจะรายงานผลไปยังสำนักงาน </a:t>
            </a:r>
            <a:r>
              <a:rPr lang="th-TH" sz="2400" dirty="0" err="1" smtClean="0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ผ่านระบบออนไลน์ และมอบรายงานผลการวัดให้กับสถานีเพื่อนำไปยื่นประกอบการต่อใบอนุญาตทดลองประกอบกิจการต่อไป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93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268760"/>
            <a:ext cx="81369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b="1" u="sng" dirty="0" smtClean="0">
                <a:latin typeface="TH SarabunPSK" pitchFamily="34" charset="-34"/>
                <a:cs typeface="TH SarabunPSK" pitchFamily="34" charset="-34"/>
              </a:rPr>
              <a:t>การวัดการแพร่แปลกปลอมของสถานี</a:t>
            </a:r>
          </a:p>
          <a:p>
            <a:pPr algn="thaiDist"/>
            <a:endParaRPr lang="th-TH" sz="1800" b="1" u="sng" dirty="0" smtClean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dirty="0" smtClean="0">
                <a:latin typeface="TH SarabunPSK" pitchFamily="34" charset="-34"/>
                <a:cs typeface="TH SarabunPSK" pitchFamily="34" charset="-34"/>
              </a:rPr>
              <a:t>ภายหลังจากที่ผ่านการวัดการแพร่แปลกปลอมสถานีเป็นไปตามที่กำหนดแล้ว สถานีจะต้องหมั่นตรวจสอบไม่ให้มีการแพร่แปลกปลอมออกมาจากสถานีของตนเกินกว่าเกณฑ์ที่กำหนดตลอดระยะเวลาที่ได้รับอนุญาตทดลองประกอบกิจการ โดยเฉพาะอย่างยิ่งเวลาที่สถานีวิทยุอื่นในบริเวณเดียวกันที่อาจยังไม่ออกอากาศในตอนที่วัดการแพร่แปลกปลอมได้มีการออกอากาศเพิ่มขึ้นมาและกระตุ้นให้สถานีที่ผ่านการวัดการแพร่แปลกปลอมแล้วเกิดการแพร่แปลกปลอมเกินกำหนดขึ้นมาได้ ซึ่งจะทำให้ผิดเงื่อนไขการทดลองประกอบกิจการโดยไม่ทันรู้ตัว</a:t>
            </a:r>
            <a:endParaRPr lang="th-TH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59347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51520" y="975028"/>
            <a:ext cx="8892480" cy="554360"/>
          </a:xfrm>
        </p:spPr>
        <p:txBody>
          <a:bodyPr>
            <a:noAutofit/>
          </a:bodyPr>
          <a:lstStyle/>
          <a:p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ตรวจสอบที่ตั้งและประเภทพื้นที่ป้องกันการรบกวนการใช้คลื่นความถี่ในกิจการวิทยุการบิน</a:t>
            </a:r>
            <a:endParaRPr lang="th-TH" sz="2000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F06D0-B6BC-4215-B33B-0506D964A8A4}" type="datetime1">
              <a:rPr lang="th-TH" smtClean="0"/>
              <a:pPr/>
              <a:t>21/12/59</a:t>
            </a:fld>
            <a:endParaRPr lang="th-TH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615308" cy="454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6084168" y="5229200"/>
            <a:ext cx="2592288" cy="64807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F06D0-B6BC-4215-B33B-0506D964A8A4}" type="datetime1">
              <a:rPr lang="th-TH" smtClean="0"/>
              <a:pPr/>
              <a:t>21/12/59</a:t>
            </a:fld>
            <a:endParaRPr lang="th-TH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131" y="1340768"/>
            <a:ext cx="8858357" cy="461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คำบรรยายภาพแบบสี่เหลี่ยม 8"/>
          <p:cNvSpPr/>
          <p:nvPr/>
        </p:nvSpPr>
        <p:spPr>
          <a:xfrm>
            <a:off x="4211960" y="4725144"/>
            <a:ext cx="2016224" cy="648072"/>
          </a:xfrm>
          <a:prstGeom prst="wedgeRectCallout">
            <a:avLst>
              <a:gd name="adj1" fmla="val -55788"/>
              <a:gd name="adj2" fmla="val -80184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กรอกรหัสสถานี</a:t>
            </a:r>
            <a:endParaRPr lang="th-TH" sz="24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58C28-4936-41C9-A481-6955D4B08E8C}" type="datetime1">
              <a:rPr lang="th-TH" smtClean="0"/>
              <a:pPr/>
              <a:t>21/12/59</a:t>
            </a:fld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746" y="260648"/>
            <a:ext cx="8999758" cy="574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>
          <a:xfrm>
            <a:off x="4932040" y="4293096"/>
            <a:ext cx="720080" cy="5040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2051720" y="3933056"/>
            <a:ext cx="475252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ounded Rectangle 7"/>
          <p:cNvSpPr/>
          <p:nvPr/>
        </p:nvSpPr>
        <p:spPr>
          <a:xfrm>
            <a:off x="2051720" y="4221088"/>
            <a:ext cx="648072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56992"/>
            <a:ext cx="77048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cs typeface="TH SarabunPSK" pitchFamily="34" charset="-34"/>
              </a:rPr>
              <a:t>ข้อกำหนด กฎระเบียบและมาตรฐานทางเทคนิคเกี่ยวข้อง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3" descr="137103561399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9912" y="1412776"/>
            <a:ext cx="1143008" cy="17047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094074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58C28-4936-41C9-A481-6955D4B08E8C}" type="datetime1">
              <a:rPr lang="th-TH" smtClean="0"/>
              <a:pPr/>
              <a:t>21/12/59</a:t>
            </a:fld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476672"/>
            <a:ext cx="8964488" cy="5688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051720" y="4149080"/>
            <a:ext cx="6480720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Oval 6"/>
          <p:cNvSpPr/>
          <p:nvPr/>
        </p:nvSpPr>
        <p:spPr>
          <a:xfrm>
            <a:off x="4860032" y="4509120"/>
            <a:ext cx="57606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ounded Rectangle 7"/>
          <p:cNvSpPr/>
          <p:nvPr/>
        </p:nvSpPr>
        <p:spPr>
          <a:xfrm>
            <a:off x="2051720" y="4365104"/>
            <a:ext cx="504056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58C28-4936-41C9-A481-6955D4B08E8C}" type="datetime1">
              <a:rPr lang="th-TH" smtClean="0"/>
              <a:pPr/>
              <a:t>21/12/59</a:t>
            </a:fld>
            <a:endParaRPr lang="th-TH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188640"/>
            <a:ext cx="8964488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979712" y="4221088"/>
            <a:ext cx="5256584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Oval 6"/>
          <p:cNvSpPr/>
          <p:nvPr/>
        </p:nvSpPr>
        <p:spPr>
          <a:xfrm>
            <a:off x="4788024" y="4365104"/>
            <a:ext cx="576064" cy="3600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ounded Rectangle 7"/>
          <p:cNvSpPr/>
          <p:nvPr/>
        </p:nvSpPr>
        <p:spPr>
          <a:xfrm>
            <a:off x="1979712" y="4437112"/>
            <a:ext cx="576064" cy="21602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99792" y="1897088"/>
            <a:ext cx="3672408" cy="33843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3779912" y="2977208"/>
            <a:ext cx="1512168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53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84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6" name="Isosceles Triangle 5"/>
          <p:cNvSpPr/>
          <p:nvPr/>
        </p:nvSpPr>
        <p:spPr>
          <a:xfrm flipV="1">
            <a:off x="4427984" y="3337248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7" name="TextBox 19"/>
          <p:cNvSpPr txBox="1"/>
          <p:nvPr/>
        </p:nvSpPr>
        <p:spPr>
          <a:xfrm>
            <a:off x="5580112" y="1276419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8" name="Isosceles Triangle 7"/>
          <p:cNvSpPr/>
          <p:nvPr/>
        </p:nvSpPr>
        <p:spPr>
          <a:xfrm flipV="1">
            <a:off x="6228184" y="1609056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9" name="TextBox 21"/>
          <p:cNvSpPr txBox="1"/>
          <p:nvPr/>
        </p:nvSpPr>
        <p:spPr>
          <a:xfrm>
            <a:off x="3779912" y="1276419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84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10" name="Isosceles Triangle 9"/>
          <p:cNvSpPr/>
          <p:nvPr/>
        </p:nvSpPr>
        <p:spPr>
          <a:xfrm flipV="1">
            <a:off x="4427984" y="1609056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11" name="TextBox 23"/>
          <p:cNvSpPr txBox="1"/>
          <p:nvPr/>
        </p:nvSpPr>
        <p:spPr>
          <a:xfrm>
            <a:off x="1979712" y="1276419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79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12" name="Isosceles Triangle 11"/>
          <p:cNvSpPr/>
          <p:nvPr/>
        </p:nvSpPr>
        <p:spPr>
          <a:xfrm flipV="1">
            <a:off x="2627784" y="1609056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13" name="TextBox 25"/>
          <p:cNvSpPr txBox="1"/>
          <p:nvPr/>
        </p:nvSpPr>
        <p:spPr>
          <a:xfrm>
            <a:off x="5580112" y="5353472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48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14" name="Isosceles Triangle 13"/>
          <p:cNvSpPr/>
          <p:nvPr/>
        </p:nvSpPr>
        <p:spPr>
          <a:xfrm flipV="1">
            <a:off x="6228184" y="4993432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15" name="TextBox 27"/>
          <p:cNvSpPr txBox="1"/>
          <p:nvPr/>
        </p:nvSpPr>
        <p:spPr>
          <a:xfrm>
            <a:off x="3779912" y="5353472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48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84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16" name="Isosceles Triangle 15"/>
          <p:cNvSpPr/>
          <p:nvPr/>
        </p:nvSpPr>
        <p:spPr>
          <a:xfrm flipV="1">
            <a:off x="4427984" y="4993432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17" name="TextBox 29"/>
          <p:cNvSpPr txBox="1"/>
          <p:nvPr/>
        </p:nvSpPr>
        <p:spPr>
          <a:xfrm>
            <a:off x="1979712" y="5353472"/>
            <a:ext cx="1512168" cy="3077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48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79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18" name="Isosceles Triangle 17"/>
          <p:cNvSpPr/>
          <p:nvPr/>
        </p:nvSpPr>
        <p:spPr>
          <a:xfrm flipV="1">
            <a:off x="2627784" y="4993432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19" name="TextBox 31"/>
          <p:cNvSpPr txBox="1"/>
          <p:nvPr/>
        </p:nvSpPr>
        <p:spPr>
          <a:xfrm>
            <a:off x="5580112" y="2977208"/>
            <a:ext cx="1512168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53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89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20" name="Isosceles Triangle 19"/>
          <p:cNvSpPr/>
          <p:nvPr/>
        </p:nvSpPr>
        <p:spPr>
          <a:xfrm flipV="1">
            <a:off x="6228184" y="3337248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21" name="TextBox 33"/>
          <p:cNvSpPr txBox="1"/>
          <p:nvPr/>
        </p:nvSpPr>
        <p:spPr>
          <a:xfrm>
            <a:off x="1979712" y="2977208"/>
            <a:ext cx="1512168" cy="3077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1400" dirty="0" smtClean="0"/>
              <a:t>12.90</a:t>
            </a:r>
            <a:r>
              <a:rPr lang="th-TH" sz="1400" u="sng" dirty="0" smtClean="0">
                <a:solidFill>
                  <a:srgbClr val="FF0000"/>
                </a:solidFill>
              </a:rPr>
              <a:t>53</a:t>
            </a:r>
            <a:r>
              <a:rPr lang="th-TH" sz="1400" dirty="0" smtClean="0"/>
              <a:t>42,109.71</a:t>
            </a:r>
            <a:r>
              <a:rPr lang="th-TH" sz="1400" u="sng" dirty="0" smtClean="0">
                <a:solidFill>
                  <a:srgbClr val="FF0000"/>
                </a:solidFill>
              </a:rPr>
              <a:t>79</a:t>
            </a:r>
            <a:r>
              <a:rPr lang="th-TH" sz="1400" dirty="0" smtClean="0"/>
              <a:t>30</a:t>
            </a:r>
            <a:endParaRPr lang="th-TH" sz="1400" dirty="0"/>
          </a:p>
        </p:txBody>
      </p:sp>
      <p:sp>
        <p:nvSpPr>
          <p:cNvPr id="22" name="Isosceles Triangle 21"/>
          <p:cNvSpPr/>
          <p:nvPr/>
        </p:nvSpPr>
        <p:spPr>
          <a:xfrm flipV="1">
            <a:off x="2627784" y="3337248"/>
            <a:ext cx="216024" cy="288032"/>
          </a:xfrm>
          <a:prstGeom prst="triangle">
            <a:avLst>
              <a:gd name="adj" fmla="val 5076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23" name="Right Brace 22"/>
          <p:cNvSpPr/>
          <p:nvPr/>
        </p:nvSpPr>
        <p:spPr>
          <a:xfrm>
            <a:off x="6444208" y="3625280"/>
            <a:ext cx="288032" cy="1656184"/>
          </a:xfrm>
          <a:prstGeom prst="rightBrac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24" name="TextBox 36"/>
          <p:cNvSpPr txBox="1"/>
          <p:nvPr/>
        </p:nvSpPr>
        <p:spPr>
          <a:xfrm>
            <a:off x="6804248" y="4273352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55 เมตร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Right Brace 24"/>
          <p:cNvSpPr/>
          <p:nvPr/>
        </p:nvSpPr>
        <p:spPr>
          <a:xfrm rot="5400000">
            <a:off x="5292080" y="2761184"/>
            <a:ext cx="288032" cy="1872208"/>
          </a:xfrm>
          <a:prstGeom prst="rightBrac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26" name="TextBox 38"/>
          <p:cNvSpPr txBox="1"/>
          <p:nvPr/>
        </p:nvSpPr>
        <p:spPr>
          <a:xfrm>
            <a:off x="5220072" y="38413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55 เมตร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TextBox 39"/>
          <p:cNvSpPr txBox="1"/>
          <p:nvPr/>
        </p:nvSpPr>
        <p:spPr>
          <a:xfrm rot="2458440">
            <a:off x="4444865" y="4521156"/>
            <a:ext cx="13083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77.7 เมตร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8" name="Right Brace 27"/>
          <p:cNvSpPr/>
          <p:nvPr/>
        </p:nvSpPr>
        <p:spPr>
          <a:xfrm rot="7847994">
            <a:off x="5205962" y="3351465"/>
            <a:ext cx="288032" cy="2452111"/>
          </a:xfrm>
          <a:prstGeom prst="rightBrac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h-TH"/>
          </a:p>
        </p:txBody>
      </p:sp>
      <p:sp>
        <p:nvSpPr>
          <p:cNvPr id="29" name="TextBox 41"/>
          <p:cNvSpPr txBox="1"/>
          <p:nvPr/>
        </p:nvSpPr>
        <p:spPr>
          <a:xfrm>
            <a:off x="179512" y="3429000"/>
            <a:ext cx="2376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เมื่อนำดิจิตที่ 3 และ 4 หลังจุดมาเรียงต่อกัน ผลต่างของเลขฐานสิบของพิกัดที่ 1 และพิกัดที่ 2 ต้องต่างกันไม่เกิน 5 ทั้งละติจูด และลองติ</a:t>
            </a:r>
            <a:r>
              <a:rPr lang="th-TH" sz="2000" dirty="0" err="1" smtClean="0">
                <a:latin typeface="TH SarabunPSK" pitchFamily="34" charset="-34"/>
                <a:cs typeface="TH SarabunPSK" pitchFamily="34" charset="-34"/>
              </a:rPr>
              <a:t>จูด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3528" y="2092786"/>
            <a:ext cx="2088232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12.90</a:t>
            </a:r>
            <a:r>
              <a:rPr lang="th-TH" sz="2000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53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42,109.71</a:t>
            </a:r>
            <a:r>
              <a:rPr lang="th-TH" sz="2000" u="sng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84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30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51520" y="1743199"/>
            <a:ext cx="2393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ตัวอย่าง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พิกัดในระบบคือ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ลูกศรขวา 34"/>
          <p:cNvSpPr/>
          <p:nvPr/>
        </p:nvSpPr>
        <p:spPr>
          <a:xfrm rot="1833824">
            <a:off x="2447429" y="2305323"/>
            <a:ext cx="1386631" cy="519161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TextBox 35"/>
          <p:cNvSpPr txBox="1"/>
          <p:nvPr/>
        </p:nvSpPr>
        <p:spPr>
          <a:xfrm>
            <a:off x="6588224" y="1772816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ผลการคำนวณ ถ้าพิกัดสถานที่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จริง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อยู่ในกรอบตามรูปสี่เหลี่ยมดังภาพ </a:t>
            </a:r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ยอมรับได้</a:t>
            </a:r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67544" y="1196752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หลักการของการลดการเกิด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Reverse Intermodulation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คือ ป้องกันไม่ให้ความถี่อื่นวิ่งเข้ามาทางสายอากาศของเครื่องส่ง ดังนั้นเพื่อยุติปัญหา เครื่องส่งทั้งสองฝั่งต้องดำเนินการป้องกันเครื่องของตนเอง</a:t>
            </a:r>
          </a:p>
          <a:p>
            <a:pPr algn="thaiDist"/>
            <a:r>
              <a:rPr lang="th-TH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วิธีที่ใช้กันส่วนมากมี </a:t>
            </a:r>
            <a:r>
              <a:rPr lang="en-US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H SarabunPSK" pitchFamily="34" charset="-34"/>
                <a:cs typeface="TH SarabunPSK" pitchFamily="34" charset="-34"/>
              </a:rPr>
              <a:t>วิธี</a:t>
            </a:r>
          </a:p>
          <a:p>
            <a:pPr algn="thaiDist"/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ในสถานีที่มีเครื่องส่งมากกว่า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ความถี่ จะรวมสัญญาณของทุกความถี่เพื่อออกอากาศด้วยสายอากาศต้นเดียวกัน โดยใช้อุปกรณ์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Combiner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ซึ่งภายในก็ประกอบด้วยฟิลเตอร์ เพื่อกันความถี่อื่นย้อนผ่านเข้าไปยังเครื่องส่ง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5" y="3645024"/>
            <a:ext cx="2136019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73016"/>
            <a:ext cx="238793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3265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11560" y="1196752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สถานที่ตั้งอยู่ใกล้กันไม่ได้ใช้สายอากาศต้นเดียวกันจะติดตั้งฟิลเตอร์ ที่นิยมกันจะใช้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Cavity Filter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ต่อจากเครื่องส่งก่อนผ่านไปยังสายอากาศ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4257" y="1484784"/>
            <a:ext cx="2529743" cy="3501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00000" flipV="1">
            <a:off x="268263" y="3022378"/>
            <a:ext cx="2990850" cy="852488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8166" y="3389113"/>
            <a:ext cx="852348" cy="214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Elbow Connector 8"/>
          <p:cNvCxnSpPr/>
          <p:nvPr/>
        </p:nvCxnSpPr>
        <p:spPr>
          <a:xfrm>
            <a:off x="4665242" y="3890159"/>
            <a:ext cx="2499046" cy="570406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Elbow Connector 26"/>
          <p:cNvCxnSpPr/>
          <p:nvPr/>
        </p:nvCxnSpPr>
        <p:spPr>
          <a:xfrm>
            <a:off x="2932434" y="3541513"/>
            <a:ext cx="1614306" cy="644284"/>
          </a:xfrm>
          <a:prstGeom prst="bentConnector3">
            <a:avLst>
              <a:gd name="adj1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95831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83568" y="1052736"/>
            <a:ext cx="7608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ผลของสัญญาณเมื่อใส่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Cavity Filter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จะทำให้ความถี่ที่ไม่ต้องการถูกกดลงไป โดยความถี่ที่ต้องการก็ถูกลดทอนไปด้วยแต่ก็น้อยประมาณ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0.5 dB</a:t>
            </a:r>
          </a:p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และกรณีที่ความถี่ใกล้กันน้อยกว่า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MHz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อาจต้องใส่ฟิลเตอร์นี้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ถังโดยควบคู่กัน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1284" y="2522042"/>
            <a:ext cx="2967045" cy="251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051720" y="5157192"/>
            <a:ext cx="14016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ฟิลเตอร์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ถัง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663063" y="5085184"/>
            <a:ext cx="1717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ฟิลเตอร์ 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ถัง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20300"/>
            <a:ext cx="286702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973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39552" y="1556792"/>
            <a:ext cx="799288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ผลที่ได้ตามมาอีกข้อหนึ่งของการติดตั้งฟิลเตอร์คือ หากยังเกิดความถี่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Intermodulation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หรือความถี่แปลกปลอมอื่นเช่น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Harmonics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ฟิลเตอร์นี้ก็ยังช่วยลดความแรงของความถี่แปลกปลอมที่จะไปออกอากาศได้อีกมาก </a:t>
            </a:r>
          </a:p>
          <a:p>
            <a:pPr algn="thaiDist"/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ดังนั้นการติดตั้งฟิลเตอร์พูดได้ว่าเป็นการป้องกันทั้ง 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ขาเข้าและขาออก</a:t>
            </a:r>
            <a:r>
              <a:rPr lang="en-US" sz="24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”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ของเครื่องส่ง</a:t>
            </a:r>
          </a:p>
          <a:p>
            <a:pPr algn="thaiDist"/>
            <a:endParaRPr lang="th-TH" sz="2400" dirty="0">
              <a:latin typeface="TH SarabunPSK" pitchFamily="34" charset="-34"/>
              <a:cs typeface="TH SarabunPSK" pitchFamily="34" charset="-34"/>
            </a:endParaRPr>
          </a:p>
          <a:p>
            <a:pPr algn="thaiDist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สำนักงาน </a:t>
            </a:r>
            <a:r>
              <a:rPr lang="th-TH" sz="2400" b="1" dirty="0" err="1" smtClean="0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ได้เผยแพร่ต้นแบบการทำ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Cavity Filter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ขึ้นมาใช้เอง แต่ผู้สร้างและติดตั้งจำเป็นต้องมีความรู้และเครื่องมือเพื่อใช้ทดสอบ เพราะหากทำโดยไม่มีความรู้และเครื่องมือที่เหมาะสมแล้วอาจทำให้เครื่องส่งชำรุดเสียหายได้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49730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5629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/>
          <p:cNvSpPr/>
          <p:nvPr/>
        </p:nvSpPr>
        <p:spPr>
          <a:xfrm>
            <a:off x="467544" y="260648"/>
            <a:ext cx="5688632" cy="56886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FF66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833"/>
          <a:stretch>
            <a:fillRect/>
          </a:stretch>
        </p:blipFill>
        <p:spPr bwMode="auto">
          <a:xfrm>
            <a:off x="2538106" y="1428736"/>
            <a:ext cx="4248472" cy="2885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111852" y="4365104"/>
            <a:ext cx="12314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ก.ม.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ไม่เกิน 80 </a:t>
            </a:r>
            <a:r>
              <a:rPr lang="en-US" sz="2000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3059832" y="2924944"/>
            <a:ext cx="0" cy="180020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283968" y="2924944"/>
            <a:ext cx="0" cy="1800200"/>
          </a:xfrm>
          <a:prstGeom prst="line">
            <a:avLst/>
          </a:prstGeom>
          <a:ln w="254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835696" y="1340768"/>
            <a:ext cx="191751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ระยะ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0 - 50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ก.ม.</a:t>
            </a: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ไม่เกิน 75 </a:t>
            </a:r>
            <a:r>
              <a:rPr lang="en-US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1331640" y="1916832"/>
            <a:ext cx="1728192" cy="1008112"/>
          </a:xfrm>
          <a:prstGeom prst="straightConnector1">
            <a:avLst/>
          </a:prstGeom>
          <a:ln w="2540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1907704" y="2924944"/>
            <a:ext cx="1080120" cy="1656184"/>
          </a:xfrm>
          <a:prstGeom prst="straightConnector1">
            <a:avLst/>
          </a:prstGeom>
          <a:ln w="2540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84161" y="4437112"/>
            <a:ext cx="3159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พื้นที่สามเหลี่ยมสีส้มไม่เกิน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80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20" name="Straight Arrow Connector 19"/>
          <p:cNvCxnSpPr>
            <a:stCxn id="17" idx="1"/>
          </p:cNvCxnSpPr>
          <p:nvPr/>
        </p:nvCxnSpPr>
        <p:spPr>
          <a:xfrm flipH="1" flipV="1">
            <a:off x="4111953" y="2924945"/>
            <a:ext cx="1872208" cy="1743000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H="1" flipV="1">
            <a:off x="5364088" y="4869160"/>
            <a:ext cx="648072" cy="216024"/>
          </a:xfrm>
          <a:prstGeom prst="straightConnector1">
            <a:avLst/>
          </a:prstGeom>
          <a:ln w="2540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966231" y="4842265"/>
            <a:ext cx="3058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พื้นรัศมี 0-50 ก.ม. ไม่เกิน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75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52320" y="1916832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0 – 1 ก.ม. </a:t>
            </a:r>
          </a:p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ไม่เกิน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70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dBc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cxnSp>
        <p:nvCxnSpPr>
          <p:cNvPr id="42" name="Straight Arrow Connector 41"/>
          <p:cNvCxnSpPr/>
          <p:nvPr/>
        </p:nvCxnSpPr>
        <p:spPr>
          <a:xfrm flipV="1">
            <a:off x="7444813" y="1844826"/>
            <a:ext cx="7507" cy="1080119"/>
          </a:xfrm>
          <a:prstGeom prst="straightConnector1">
            <a:avLst/>
          </a:prstGeom>
          <a:ln w="25400"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5868144" y="190381"/>
            <a:ext cx="30139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/>
              <a:t>การแพร่คลื่นรบกวน</a:t>
            </a:r>
            <a:endParaRPr lang="th-TH" sz="3600" b="1" dirty="0"/>
          </a:p>
        </p:txBody>
      </p:sp>
      <p:pic>
        <p:nvPicPr>
          <p:cNvPr id="25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2330" y="785794"/>
            <a:ext cx="765874" cy="1081259"/>
          </a:xfrm>
          <a:prstGeom prst="rect">
            <a:avLst/>
          </a:prstGeom>
        </p:spPr>
      </p:pic>
      <p:pic>
        <p:nvPicPr>
          <p:cNvPr id="28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72330" y="2714620"/>
            <a:ext cx="765874" cy="1081259"/>
          </a:xfrm>
          <a:prstGeom prst="rect">
            <a:avLst/>
          </a:prstGeom>
        </p:spPr>
      </p:pic>
      <p:pic>
        <p:nvPicPr>
          <p:cNvPr id="44" name="Picture 17" descr="wczq_ani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8662" y="1285860"/>
            <a:ext cx="571504" cy="806848"/>
          </a:xfrm>
          <a:prstGeom prst="rect">
            <a:avLst/>
          </a:prstGeom>
        </p:spPr>
      </p:pic>
      <p:pic>
        <p:nvPicPr>
          <p:cNvPr id="45" name="Picture 17" descr="wczq_anim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71802" y="285728"/>
            <a:ext cx="571504" cy="806848"/>
          </a:xfrm>
          <a:prstGeom prst="rect">
            <a:avLst/>
          </a:prstGeom>
        </p:spPr>
      </p:pic>
      <p:pic>
        <p:nvPicPr>
          <p:cNvPr id="48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3643314"/>
            <a:ext cx="765874" cy="1081259"/>
          </a:xfrm>
          <a:prstGeom prst="rect">
            <a:avLst/>
          </a:prstGeom>
        </p:spPr>
      </p:pic>
      <p:pic>
        <p:nvPicPr>
          <p:cNvPr id="53" name="Picture 17" descr="wczq_anim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868" y="1928802"/>
            <a:ext cx="765874" cy="10812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eg;base64,/9j/4AAQSkZJRgABAQAAAQABAAD/2wCEAAkGBxQPDw8NEBAQDw8PDw8PDQ8NFBQPDw8QFRQWFhYRFBQYHCggGBolGxUWIjEiJSkrLi4uFx81ODMsNygtLisBCgoKDg0OGhAQGiwkHyQsLCwsLCwsLCwsLCwsLCwsLCwsLCwsLCwsLCwsLCwsLCwsLCwsLCwsLCwsLCwsLCwsLP/AABEIALcBEwMBEQACEQEDEQH/xAAcAAACAQUBAAAAAAAAAAAAAAAAAQIDBAUHCAb/xABPEAABAwIBBwYGDwYDCQEAAAABAAIDBBESBQYTITFRcQcUQWGBkSIyQlJ0oRc0NWJkcoKSk6Kys8HS4xZDVKOx0WPw8RUjJERTc8PT4TP/xAAaAQEAAwEBAQAAAAAAAAAAAAAAAQIFAwQG/8QALhEBAAICAQMCBQQBBQEAAAAAAAECAxESBCExMlETM0FhcRVioeEiBRRSgfDB/9oADAMBAAIRAxEAPwDeKAQYnOPL8VBFpZTcuuIo2+PI7cNw3no7l0xYrZJ1DnkyxjjctVZYz1qqpxAkMEZ8WKnJb3vHhOPq6lpY+mpT6bZ1+ovafZhzFI84nXJPS83Pr1rruseHPUyOaP6u9OUHGRzR/V3pyg4yfNH9XenKDUjmjve96nlBqRzR/V3pyhHGT5o/q705QcZLmj/e96coTqRzR/V3qOUGpHNH9XenKDjJc0f1d6coOMjmzxrFr9R1qeUHGV9k/OWqpHDBPJYfu5SZIyN2F2zssudsOO/0XrlvTxLZuaGeMdeNE4CKpaLujvdrwNroz08No69qz8/Tzj7/AEe/DnjJ2+r1C87uEAgEAgEAgEAgEAgEAgEAgEAgECJQaCzpy26vrJJb3ZiMdO3obECcJ7fGPHqWxixxjpEMfLknJfaNOwMGrWek9JVp7ojsraRRpOxpE0bGkQ2ekRGxpFJs9IhsaRDZaRDY0ig2WkTSdjSKTY0ijRtGQhwsRcKYGPbM+mlZLG4texwfE8bQRv8Ax3gq0xFo1Km5rO4b9yFlIVdNBVN1CWNriNuF2xzexwI7Fi3rwtNWzS3OsWX6qsEAgEAgEAgEAgEAgEAgEAgEAgsstPLaWpcNRbTzEcQwq1PVCt/TLnTJjtZO5oA7f9FuWYlGR0qovsaVDZ6REbPSJo2NIp0jZ6RRpGxpE0bGkTSdjSKdGxpENlpFGjZaRE7GkROy0qG1vXuuy+4g/gphWZe1zQz8hoMnxU72SyzNfMcDAA1oc8uF3OPX0ArH6rLWckzXu74utpjxxWe8rw8rg6KI265wP/GvPzJ/1P8Ab/Jey58BP0/6acz9T/b/AD/Q9lz4Cfp/005n6n+3+f6Hst/Af5/6afEP1P8Ab/P9D2W/gP8AP/TTmfqf7f5/o/Zb+A/z/wBNOaP1P9v8/wBF7LfwH+f+mnNP6n+3+f6HsufAf5/6acz9T/b/AD/Q9lz4Cfp/005n6n+3+f6HsufAT9P+mnM/U/2/z/RjlcHTRHsnH/rTmfqf7f5/pmsj8pVJO4Mkx0rjqBmAMZPxxs4mymLw74+vxW7T2eza4EAgggi4I1gjeFd7tmgEAgEFhl/2nVejT/duVqeqFb+mXN+TXeNwb+K3LMKF7jVVjxobPGpRs8aGxiRG2RyPkeescW08TpLanP8AFjZ8Z51DhtVMmSuON2lfHjvknVYetpuTGYi8lTFGdzGOlt2ktXmnra/SHpjor/W0I1fJnO0XiqIZTue10JPDxkjra/WCeivHiYl4/KeT5qV+injdE/aMWxw3tcNThwXqpet43WXlvS1J1aFniVldjGhsi9EljUGyxolbzSk+CNnV0lZPV9RNp4R4efJeZ7Quqeh6X/NH4lePSIp7roU7B5De3Wi3GD0DPMb3BDjB6BnmN7ghxg9AzzG9wQ4wfN2eY3uCJ4wObs8xvcERxj2HN2eY3uCJ4wXN2eY3uCI4wRp2eY3uCHGC0DPMb3BDjBGnYfIHZq/ohxhaVFD0s+afwKjSk09nq+TbO51NMyimcTTSuDI8X7iQmwtuaTqI6L333tW2uz2dF1M0twt4n+G5l1bYQCAQWGX/AGnV+jT/AHblanqhW/plzXk87eDfxW5LDheYlAeJSDEiDug9DmZm47KE+E3bBFZ07xtsdjG++NjwAJ3X4583w6/d2wYfi2+31btoqNkEbYYmNjjYLNa0WA/uetZE2m07lr1rFY1CsSoWCCyyxkmKsidBMwOadh2OY7oe09BVqXtSd1UvSt41LRecWSH0NQ+mk128KN+wSRnY8dxBG8FbGLJGSvKGNkxzjtxljMS6OYuiSxKEovdqKpltxpM/ZEzqEsnM1lx6NQ4r5556x9WQxKVxiRJhyCQcgkHIC6JPEgV0CuiCLkESUCxIDEiGOyhHYhw8rbxUSpby6HzeqzPR0s7vGlp4Xv8AjFgJ9d12idw+jxW5UifsyCl0CAQWGcHtOr9Gn+7crU9UK39MuZ6I7eAW5LEXeJEHiRBhyALulShvzMjI/M6GGIi0jxpZ95keASDwFm/JWLnyc7zLa6fH8OkQu84ssNoqaSqfrwCzGbC951NYOJ7hcquPHOS0VhbLkjHWbS0TlnLM1Y8yVEhfc3az92wbmM2AevfdbNMVaRqsMXJkted2lkM1c65aCVtnOfT3AlgJu3D0lgPiuHVt6VzzYK5I+6+HPbHP29m9aeZsjGSMIcx7WvY4bHNIuCOxZExMTqW1ExMbh4vlXySJaMVTR/vKVwJI2mJ5DXDsOF3YV6ujvq/H3eTrce6cvZp661GWiXKEoOnA6e7WiVB1QSQBqF+1ceo+Vb8It4lkaE2ZxJWBDhXwuMSlYw5BIFBIFEpDdtPQBtPUg9YOT+s/wPpD+VW4S9f+yy/Yex/Wf4H0h/KnGT/ZZfs8xUxGN74nanxvdG8bnNJB9YVZeW0TE6lSJRCJcgiSgiXIgsSC2rjqHH8FCtm+8y/c2h9Fg+wF1r4h9Bg+VX8M0rOwQCCwzg9p1fo0/wB25Wp6oVv6ZcyUh28AtxiyucSKniUoMOQZDN6AT1tJAbESVELXD3mMF31QVTLPGkz9l8deV4j7ujlhtxq3lryiRzOlB1HSTvHWLMZ/V60Ogr6rM7r7emrVxlO9aLOLGd5Qbz5J68zZMjaTc08skBJ3Cz2jsa9o7Fj9XXjln792x0dt4o+z0uWqTT0tRAdksEsfzmEX9a4UnjaJei9eVZhzEHkgayt9hEVVKJRIbtHELj1HyrfhFvEslSSai3tC+feeFyHKUpgolIFBIFBmc0KTT19LHa40okd8WMF+v5tu1TXy79PXlkiG8gurdCDTfKJSaHKEpGoTNZMO0YXfWaT2rlbyxesrxyz93mrqryokqRElBAuQRLkQt6s6hxUSiXQGZXubQeiwfYC618Q+hwfLr+GaVnUIBBYZwe06v0af7tytT1Qrf0y5hpj/AEC3GNZWxooiZt3rUp0iXk9KGno+TgXytQ/9x/qieVw6n5Vnbp/mQ6IWO12lOWkn/aMI6BRR246Wa/8AQLV6H0T+f/jL635kfh4Jex4wpG4uRI/8HU7udevRR/8AxZXXeuPw0+i9E/lsUrxPbLlU9Wzo4L6BgolQkiVCQ3aOIXHqPlW/BbxK5BtrWA8i6jn36j6kWVw5BMOQSDkS97ySUeKoqKgjVFE2Np99Ibn1M9avSHv6Cu7Tb2bBzhqtBSVMw1GOCVzfjBpw+uyvPho5bcaWt7QnkSr09NTz/wDVhjeeJaCfWkeE47cqRb3h4rldo/ApqkeS98L+Dhib9h3eq3eH/UK9os1niXNmAuQQLkESUQgXKRQqHahxUIl0JmV7mUHokH2AutfEPocHy6/hmlZ1CAQY/OD2nV+jT/duVqeqFbemXLsbrDuW3tkTGzuhowpRJgohnMyqrRZSoZDs5zEw9QecF/rLnnjeO0fZfDOskS6TWK2GpOW+jIlo6kDU5ksLjuLSHNHbid3LR6G3aas/rq94lrJaDPCDeHI/RmPJgkP/ADE8sovuGGMfd37VkdZbeTXs1ujrrH+XqsuVggpamc7IoJZPmsJXnpHK0Q9F51WZcwDUAOpbrEIlQlFFogN2jiFx6j5Vvwi/iVyFgPIqNRKo0oKrXlEpaQoNz8ldFo8nNkI8Kolkl+SDgb6mX7V1p4bHQ044t+6XKnW6LJr23sZ5Ioh168Z9TClp7J622sUx7nyW1ulyaxl7ugklid342+p47krPY6K28UR7L7P2h0+TapoF3MZpm77xkP1cQCO1TMdl+qpyxTH/ALs0SJFxYZ4kQiXIIFyIQLkFKU/1QdD5k+5lB6JB9gLrXxD6HB8uv4ZtWdQgEGPzh9p1fo0/3blanqhW3iXLTDqHBbTL0kFKEgiNHdSjSbHlpDmmzmkFpG0Eawe9PKrpvN3Kra2kgq22tLG1zgPJeNT2djgR2LEyUmlprLYpblWJWee2b4yjRyU4sJQRJTudsbK29r7gQS09TlbDk+Hfkrmx/ErpzzV0z4ZHwysdHKw2ex4s5p/z07CtqtotG4Y81mJ1K9zdyHLlCdtNADckaWS12Qs6Xu/AdJ1KuXJGOu5WxYpvbUOjsm0TaeGKnjFo4Y2xsB24Wi2vrWHa02mZls1rFYiIeJ5Y8tCChFI0/wC8q3BpA2iFhDnntOFvyivT0lOV+Xs8/VX1TXu0pBC6R7Io2l8kjmsjY3a57jYAdpWpMxEblnxWZnUNqUHI60xAz1bxORciFrTEw7vC1u46ln262d9o7PbXpI13lrrOnIEuTql1LNZ2oPikbqbLGbgPA6NYII6CDt1E+vHljJXlDz3xzSdSxLTrHEKvUfKt+HK/plcgrBeRUCJVGoKgRKQBOoC5Js0DpJ2BDW+zo7I9EKemgpxshijj4lrQCV3fQY68axDXHLLXXkpKUHxWyTvHxjgYfqvXO/sz/wDULd61/wCy5Gq60tVSk+OxkzB1tOF5+szuSh0Fu9q/9tpSMDgWkXDgQQekHaF0aXlzdlGjNPNNTm94ZZIrnpwuIB7QLrjPl89avG019luoQRKI0gXIjSBKIU3lCHReZPuZQeiQfYC618Q+hwfLr+GbVnUIBBj84fadX6NP925Wp6oRbxLlhh1BbLMSBUo0kCiDBUoSBUoe/wCSzPIUUho6h2Glnddkjj4MEp1XO5jrC56CAekleTqcHOOVfL0dPl4f4z4bwBvr37FmNBZZRyRBU25xTwz4fF00bZC3gSNStW9q+mdK2pW3mFaioY4G6OGKOFm3DE1sbb77BRNpmdzKYrFe0LTOHL0FBCZ6iQMbsY395K63iMb5R/1NgrUpa86hW94pG5c85z5ekyhVPqpdV/BijBuIohfCwb9pJPSSVr4scY68YZmS85Lblf8AJrb/AGxQ4rWxy7fO0EmH61lTqd/CnS/TxHxIdFLIabUPLyG48nny8NVf4t4rX7b+te7ot/5PJ1X0aqadY4henP8ALt+HitH+MrpqwnjVGqBUaUSqAoM7mRQ84yjSR2u1solf8WMF+vqJaB2qa+Xfp6cssQ6AXZuPF5z5givqXVTqp8d2sY1jWBwa1o2XJ3kntVZrt5M3SRktymSzZzAFBUsqm1T5MLXtcx0YaHNcLWuDvsexIroxdJGO3KJe1VnraR5U6HQ5Se8DwaiOOYbsQGBw+oD8pcrx3Y/WU45d+7yN1V5SJRCm5BTJRGkHOREQ6NzI9zKD0SD7AXWviH0GH5dfwzas6hAIMfnD7Tq/RZ/u3K1PVCLeJcrNOocAtlm6SBQSBRGkgVKNHdSro7oaetzV5QarJ7Ww3FRTt1NhmJuwbo5BraOo3G4Lhk6el+/iXWme1O3mHvaLlgpXWEsFTET4xaGSsb2hwJ+avJborx4mHojqq/WHt8j5agrWaWmmZM3VfAfCbfoc062nqIC816WpOrQ9FbxaNwu6mmZK0skYyRh2tkaHtPEHUoiZjwmYifLx+XuTzJzo5JnQmmDGPe99K4xhrWgknAbs2Dcu9OpyxOt7/LjfBj1vWmh6WqdFIyaJxY+N7ZInbXNc03aetaloiY1LwRuJ3DbdDyyRaIaelmE4HhCAsdC47wXOBaOqxt1rPt0dt9p7PbHUxrvDWuduccmUql1VKAwBoZFE03bFGLnDfpNyST033WC9eLHGOuoee95vO5YZh1jiFGf5dvw5Xj/GV00rDeJVaVAqNKJTCJbF5GaHFUVNSRqiiZE0++kOI9wYPnK9I+r3dDX/ACmzbS6NNihnLR/xtJ9PH+ZRuHP42P8A5QDnLR/xtJ9PH+ZNwfGx/wDKGUBUujXPLNQYoKaqA1xSuid8WQXBPawD5Spd4OupusWaoXNm6V6OglnJbDDLMR4whY6TDxwjUmk1pa3iFvUwujcY5GPje3xmSNLHji06wmkTExOpW7iiqmSpHSGZHuZQeiQfYC6V8Q3sPy4/DNqzqEAgsMvtvR1YGsmmnA46NytT1Qi3iXKjNg4BbDPSQMKUaO6KpKUGCgalAQVqOrkheJYZHxSN8V8Tixw6rjo6lExFo1JEzE7hsHN/lbqIbMrI21TBq0kdopwN5Hiu+rxXkydHWfTOnpp1No9Xdms9eUKlqslTx0sp08+CF0MjSyRrHG7yRsIwgi4JGsLli6e1ckco7Q6ZM1Zp2acK0HjIqEolExAZtHELjn+Xb8Iv6ZXYKxHhVGlQKjSiVQFEt28k9BosmtkIs6olkmN918DfUwHtXWvhrdHXWPfuz+c9dzeiqpwbGOCQs+Phs36xCmZdstuNJlzm3VqXFhRAKJ06GzMr+c5PpJibuMLWPO97PAce9pXaPDbwX5Y4lTz6oOcZNq4gLuERlYBtL4/DAHHDbtSfCOopyxzDn4XNgNZNg3rJ2LixfLo7IGSGUVPFTRgAMaMbhtkfbwnu3kld4jTcx44pWKw8xys5HZNQOqsI01KWua8bTGXBr2E7teLi1VtHZw6zHFse/rDRziubIQJQdIZj+5lB6JB9gLpXxDew/Lj8M4rOgQCBPaCCDrBFiN4Qct50ZFdk+sno3AgRvJhJ8uEm8bwenwdR6wR0LXx351izw3rxnTFhXUMIhJSiTCINSg0BdAXRARJIEiSUJgioSGbRxXLP8u34Vv6ZXIKxHiVGlEqjSgqMBcQ1ou5xAaBtJOoDvUJ06XyTRCnp4KduyGKOMdeFoF/Uu7dpXjWIeR5X63R5PEPTUTxs+Sy8hPexveq3ns83WW1j17tL3XJli6Db3IzX46WemJuYJsbRuZK24+s1/eulPDS6K26TX2bCcLix1g6iFd7XNmWKM0tVPTjUYJnsZfc13gHuse1cZ7Swr14WmPaXQmQsqsrKeKpiILZGguHSx9vCYesHUusNrHeL1i0PMcrWWGQZPfTYhpqotYxnTgDg57yN1hbi4KLT2cOrvFcevrLRbiubJQJRDpLMf3Lyf6JB9gLpXxDdw+iGcVnQIBAIPL59ZmRZViAJ0VREDoJwL2vtY8eUw+raOm/XFlnHP2UvSLNDZwZsVWT3EVMDmNB1TMu+B3WJALDgbHqWjTJW/iXktSa+WHBuuiiQRBqUGCiApQLoC6AugV1CRdEkSido3Q2uKKkkmxGKN8ojBfKY2l7Y2tFy55GposDtXDqJiKTv2LRM1nRgrFeFMFBUBRKbSoFXSHznd5RO59yLidpJ4m6BXQF0DDiNhI4akD0h853eUTufdEu7UQuKHKs1MSYJ5YS7xtE9zA7iBqKmOya3tX0zpbVdU+V5klkfLIdr5XF7zxJ1oi0zadytiUVQUDpXMgWyZk/0OnPewFda+IbmL0Qzas6BAIBAIERfUdYO26DRPLFlOF1W2ip4YWc38KpljjY175nDVGXAXIa06+t3vVodLWYryn6vJmmN6hr5epwO6D1ea+YFXlCz2s5vTmx09QC0OG+Nm1/HUOtccnUVp95dK4bWbczd5OKKjbd0TauUizpatrZB8mM+C0dl+srxX6i9vrp6aYa1Zv8AZmj/AIGj+gi/KufxL+8r8K+w/Zmj/gaP6CL8qfEt7ycK+w/Zmj/gaP6CL8qfEt7ycK+xfszR/wADR/QRflT4l/eThX2H7M0X8DR/QRflT4l/eThX2H7M0X8DR/QRflT4lveTjX2NubVGDcUNGDvEEX5VHO3ucY9l7JRsMToMDWxvY5hY0BrcLhYiw6lXymY3GnM2X8kvoqmWkkBxROIaT5bPJeOoj8Vx8dmJkpNLTCwaUUVAUEwUSmCoEgUSEAgEBdBElEIEqRAlEKbigvsg5JfW1MNJEDilcAXbQxnlSHqAufV0prfZfHSb2iIdO00AjYyJgsyNjWMG5rRYDuC7NuI1CqiQgEAgEGBz3zhbk2ilqjYyf/nTMPlzOBwjgLFx6mldMWOb20pe3GNuZppXPc6R7i573OfI921znG7nHrJJK1Y9oeKXoc18yavKNnQx6OA7ame7Ire86X/JFusLnkzVp58rVx2s3BmryaUlDhkkbzuoFjpZwMDHb44tjdfSbkb14cnUXv28Q9NMNa93tlwdQgEAgEAgEAgEAg8xntmbFlSMXOiqGA6GcC5HvHjym/5Crau3HNhrkhpXLeZVbRuIkp3yMB1S04MsZG/wRcdoC5zEwzb9Pev0YXQvGoseDuLT/ZHPjPskI3eY75p/shxn2SEbvNf80/2Q4z7JCN3mP+af7Ian2PRu8x/zT/ZDU+x6J3mv+af7Ian2RcxwFy1wHSSCAENSgXIhAuQRLkQTWlxs0Fx3NBJ7giYiZ8M7kTMmtrHAR0742E65agGGMDf4Qu75IKREy606e9p8N1Zk5mxZLjOE6WokAE07hYkeYweS2/R09PRbpEaaWHDGOOz06s7BAIBAIBBpjPGnq84K8w0cZNFRl0LaiQllO6W9pZMVvD1jCA0E2bfyl7sU1w13bzLzXi2S2o8PVZrcltLSYZaj/jJxY3lFoGH3sXTxdfsXHJ1Nrdo7Q6UxRD3gFtQ1AbF53U0AgEAgV0BdAXQF0BdAXQF0BdAXQCI0EToIaCGghoIaJ7A4FpAIIsQdYI3EIjTwOdHJfBUYpaUilmOvCBenefi+R8nV1FVmry5OlrbvXs1NnBm9UUD8FTEWAmzZG+FE/wCK/Z2Gx6lz1MPDfFanlhyUc2UzVy67J9ZDVtuQw4ZmD95E7U9nG2sdYCROnTFk4W26YpKhssbJo3B8cjGvjcNYc1wuCOwrs2InfdVRIQCAQCBXQJxGw7EEI8LAGtAa1oAa1oADQNgAGwIAyhAjOEETUBBE1IQR50ECNWEETWIFzxAc8QLnqBc9QHPUC56gfPUC56gfPUBz1A+eIHzxA+eIHzsIJc6CBiqCCFTo5WOjkYyRjhZzHgOa4biCiJiJjUtcZ0clkUmKWgeIX6zoJSTC4+9dtZ6xwVJp7PJk6SJ71arytkmakk0VRE6J3RiHguG9rhqcOCo8N8dqz3htXkVzmxxvyZK7wogZaUna6Inw2fJcb8HdSvSfo93S5NxxltLErvYd0DQCBFBazT2QWj6xBRdWIKRqygiakoIGoKBacoEZigWlKBaUoDSFAtIUBjKAxlAY0BjQGNAY0BjKAxlAaQoDSFA9IUBpSgemKBicoJCoKCQqSgoV8UdQwxTxsljO1sgDhxG4ppW1YtGpeFq8x30lRHXZMks+F4kbTzHaNhY1+4gkWO/aqTWY7w809PxnlRsmkyiXsa8tcwuaCWP1OYSPFPWFd6oncLyKquiV7G66CaBOCCyqIboLGSlKCi6mKCBpyggYSgRiKBaMoFgQLAgMKAwoDCgVkBZAWQFkBZAWQFkBZA8KAwoDCgMKB4EBo0D0RQSEJQSEBQTbTFBVZSlBdQ01kGQibZBUQCBEIImNBAwhBE04QQNKEETSBBA0aCJo0CNEgiaJAuZIFzJAuZIFzJAcyQHMkBzJAcyQHMkD5kgOZIHzJBIUSBiiQSFEgkKNBIUiCQpQgmKcIJCAIJiIIJBqCSAQCAQCAQCAQCBWQFkBZAWQGFAYUCwoDCgMKAwoDCgMKAwoHhQGFAYUBhQFkBZAWQNAIBAIBAIBAIP/2Q=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755576" y="2276872"/>
            <a:ext cx="799288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cs typeface="+mj-cs"/>
              </a:rPr>
              <a:t>END..</a:t>
            </a:r>
            <a:endParaRPr lang="th-TH" sz="3600" dirty="0" smtClean="0">
              <a:cs typeface="+mj-cs"/>
            </a:endParaRP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763688" y="4437112"/>
            <a:ext cx="6192688" cy="490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สำนักรับรองมาตรฐานวิศวกรรมในกิจการกระจายเสียงและโทรทัศน์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noProof="0" dirty="0" smtClean="0">
                <a:solidFill>
                  <a:srgbClr val="FF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+mj-lt"/>
                <a:ea typeface="+mj-ea"/>
                <a:cs typeface="+mj-cs"/>
              </a:rPr>
              <a:t>02 -2717645</a:t>
            </a:r>
            <a:endParaRPr kumimoji="0" lang="th-TH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6350" stA="50000" endA="300" endPos="50000" dist="29997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976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764705"/>
            <a:ext cx="75608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กฎระเบียบที่เกี่ยวข้อง</a:t>
            </a:r>
          </a:p>
          <a:p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 พระราชบัญญัติวิทยุคมนาคม พ.ศ.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2498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- ประกาศ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เรื่อง หลักเกณฑ์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การอนุญาตทดลองประกอบกิจการวิทยุกระจายเสียง พ.ศ.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2555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FontTx/>
              <a:buChar char="-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ประกาศ </a:t>
            </a:r>
            <a:r>
              <a:rPr lang="th-TH" b="1" dirty="0" err="1"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เรื่อง หลักเกณฑ์</a:t>
            </a:r>
            <a:r>
              <a:rPr lang="th-TH" b="1" dirty="0">
                <a:latin typeface="TH SarabunPSK" pitchFamily="34" charset="-34"/>
                <a:cs typeface="TH SarabunPSK" pitchFamily="34" charset="-34"/>
              </a:rPr>
              <a:t>การกำกับดูแลการทดลองประกอบกิจการวิทยุกระจายเสียง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พ.ศ. 2556</a:t>
            </a:r>
          </a:p>
          <a:p>
            <a:pPr>
              <a:buFontTx/>
              <a:buChar char="-"/>
            </a:pP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ประกาศ 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เรื่อง หลักเกณฑ์การกำกับดูแลการทดลองประกอบกิจการวิทยุกระจายเสียง (ฉบับที่ 2) พ.ศ. 2559 (ภาคผนวก ค)</a:t>
            </a:r>
          </a:p>
          <a:p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 ประกาศ </a:t>
            </a:r>
            <a:r>
              <a:rPr lang="th-TH" b="1" dirty="0" err="1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กสทช.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เรื่อง หลักเกณฑ์การวัดการแพร่แปลกปลอมของสถานีทดลองประกอบกิจการวิทยุกระจายเสียง (ฉบับที่ </a:t>
            </a:r>
            <a:r>
              <a:rPr lang="en-US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– 2</a:t>
            </a:r>
            <a:r>
              <a:rPr lang="th-TH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3568" y="3356992"/>
            <a:ext cx="7848872" cy="223224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5856" y="1556792"/>
            <a:ext cx="322395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TH SarabunPSK" pitchFamily="34" charset="-34"/>
                <a:cs typeface="TH SarabunPSK" pitchFamily="34" charset="-34"/>
              </a:rPr>
              <a:t>Digital Radio</a:t>
            </a:r>
            <a:endParaRPr lang="th-TH" sz="60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218" name="Picture 2" descr="ผลการค้นหารูปภาพสำหรับ DAB Spect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564904"/>
            <a:ext cx="2448272" cy="2448273"/>
          </a:xfrm>
          <a:prstGeom prst="rect">
            <a:avLst/>
          </a:prstGeom>
          <a:noFill/>
        </p:spPr>
      </p:pic>
      <p:sp>
        <p:nvSpPr>
          <p:cNvPr id="6" name="สี่เหลี่ยมผืนผ้า 5"/>
          <p:cNvSpPr/>
          <p:nvPr/>
        </p:nvSpPr>
        <p:spPr>
          <a:xfrm>
            <a:off x="2483768" y="4797152"/>
            <a:ext cx="24482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http://www.johnlewis.com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9220" name="Picture 4" descr="ผลการค้นหารูปภาพสำหรับ Digital rad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924944"/>
            <a:ext cx="2664296" cy="1927972"/>
          </a:xfrm>
          <a:prstGeom prst="rect">
            <a:avLst/>
          </a:prstGeom>
          <a:noFill/>
        </p:spPr>
      </p:pic>
      <p:sp>
        <p:nvSpPr>
          <p:cNvPr id="10" name="สี่เหลี่ยมผืนผ้า 9"/>
          <p:cNvSpPr/>
          <p:nvPr/>
        </p:nvSpPr>
        <p:spPr>
          <a:xfrm>
            <a:off x="5400600" y="4725144"/>
            <a:ext cx="3419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 http://www.panoramaaudiovisual.com/</a:t>
            </a:r>
            <a:endParaRPr lang="th-TH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628800"/>
            <a:ext cx="79928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คุณภาพความคมชัดของเสียงสูง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ปราศจากการรบกวน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สามารถส่งได้หลายรายการในแถบความถี่เดียว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สามารถส่งข้อมูล ข้อความ รูปภาพ ข้อมูลการส่ง เช่น ชื่อสถานี ความถี่ รายการ ชื่อเพลง ชื่อนักร้อง รูปหน้าปก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Album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เพลง</a:t>
            </a:r>
          </a:p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ข้อมูลผังรายการ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EPG (Electronic Program Guide)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ประยุกต์ส่งข้อมูลอย่างอื่นไปด้วยได้ เช่น ข้อมูลการเตือนภัยพิบัติ เป็นต้น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419872" y="836712"/>
            <a:ext cx="21675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การส่งระบบ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Digital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628800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thaiDist">
              <a:buFont typeface="Wingdings" pitchFamily="2" charset="2"/>
              <a:buChar char="Ø"/>
            </a:pP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DRM (Digital Radio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Mondiate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กลุ่มประเทศยุโรป พัฒนามาใช้ทดแทนวิทยุกระจายเสียง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Analog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แบบ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AM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และคลื่นสั้น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SW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ย่านความถี่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LF, MF, HF)</a:t>
            </a:r>
          </a:p>
          <a:p>
            <a:pPr marL="514350" indent="-514350" algn="thaiDist">
              <a:buFont typeface="Wingdings" pitchFamily="2" charset="2"/>
              <a:buChar char="Ø"/>
            </a:pP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HD Radio (High Definition Audio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หรือ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IBOC (In-Band On Channel) 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 algn="thaiDist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ต้นกำเนิดอเมริกา พัฒนามาใช้ทดแทนวิทยุกระจายเสียง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Analog AM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FM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ย่านความถี่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MF, VHF)</a:t>
            </a:r>
            <a:endParaRPr lang="en-US" sz="2400" b="1" dirty="0" smtClean="0">
              <a:latin typeface="TH SarabunPSK" pitchFamily="34" charset="-34"/>
              <a:cs typeface="TH SarabunPSK" pitchFamily="34" charset="-34"/>
            </a:endParaRPr>
          </a:p>
          <a:p>
            <a:pPr marL="514350" indent="-514350" algn="thaiDist">
              <a:buFont typeface="Wingdings" pitchFamily="2" charset="2"/>
              <a:buChar char="Ø"/>
            </a:pP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DAB (Digital Audio Broadcasting)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กลุ่มประเทศยุโรป พัฒนามาใช้ทดแทนวิทยุกระจายเสียง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Analog FM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ย่านความถี่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VHF Band III)  174-240 </a:t>
            </a:r>
            <a:r>
              <a:rPr lang="en-US" sz="2400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ปัจจุบันพัฒนามาเป็น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DAB+ </a:t>
            </a:r>
            <a:endParaRPr lang="th-TH" sz="24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131840" y="980728"/>
            <a:ext cx="32928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ระบบวิทยุกระจายเสียง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Digital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5589240"/>
            <a:ext cx="50914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ข้อมูลจาก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รายงานการเปลี่ยนผ่านสู่การกระจายเสียงระบบดิจิตอลของประเทศไทย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dirty="0" err="1" smtClean="0">
                <a:latin typeface="TH SarabunPSK" pitchFamily="34" charset="-34"/>
                <a:cs typeface="TH SarabunPSK" pitchFamily="34" charset="-34"/>
              </a:rPr>
              <a:t>สวชช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.)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1772816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el 1"/>
          <p:cNvSpPr txBox="1">
            <a:spLocks/>
          </p:cNvSpPr>
          <p:nvPr/>
        </p:nvSpPr>
        <p:spPr>
          <a:xfrm>
            <a:off x="251521" y="-27384"/>
            <a:ext cx="8635304" cy="114300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 algn="l"/>
            <a:endParaRPr lang="en-SG" sz="2400" i="1" dirty="0" smtClean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112474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Candidate Frequency Bands for Digital Sound Broadcasting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467544" y="1700808"/>
          <a:ext cx="8375806" cy="3972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04313"/>
                <a:gridCol w="1914580"/>
                <a:gridCol w="2119714"/>
                <a:gridCol w="28371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Reference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Type</a:t>
                      </a:r>
                      <a:r>
                        <a:rPr lang="en-US" sz="2000" baseline="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of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Services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Frequency Range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Feasibility</a:t>
                      </a:r>
                      <a:endParaRPr lang="th-TH" sz="20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LF Band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AM Long Wave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30 to 300 kHz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None at present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MF Band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AM Medium Wave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526.5-1606.5 kHz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Limited at present (193 assignments)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HF Band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AM Short wave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r>
                        <a:rPr lang="en-US" sz="17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to 26 MHz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None for coverage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VHF Band I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Television Band I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47 to 68 MHz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Not tried. Good potential</a:t>
                      </a:r>
                      <a:endParaRPr lang="th-TH" sz="17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smtClean="0">
                          <a:latin typeface="Angsana New" pitchFamily="18" charset="-34"/>
                          <a:cs typeface="Angsana New" pitchFamily="18" charset="-34"/>
                        </a:rPr>
                        <a:t>VHF Band II</a:t>
                      </a:r>
                      <a:endParaRPr lang="th-TH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FM Radio Band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87 to 108 MHz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Very Limited to None at present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(313</a:t>
                      </a:r>
                      <a:r>
                        <a:rPr lang="en-US" sz="170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assignments + trial licenses)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VHF Band III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Television Band III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174 to 230 MHz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Limited, but Good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VHF Band IV/V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Television Band IV/V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470 to 854 MHz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Very Limited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UHF L-Band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L-Band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1452 to 1492 MHz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Limited to Very Limited</a:t>
                      </a:r>
                      <a:endParaRPr lang="th-TH" sz="17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 gridSpan="4">
                  <a:txBody>
                    <a:bodyPr/>
                    <a:lstStyle/>
                    <a:p>
                      <a:pPr algn="l" defTabSz="496888">
                        <a:tabLst>
                          <a:tab pos="2981325" algn="r"/>
                        </a:tabLst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Source : Report on </a:t>
                      </a:r>
                      <a:r>
                        <a:rPr lang="fr-FR" sz="1600" b="0" kern="120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Roadmap</a:t>
                      </a:r>
                      <a:r>
                        <a:rPr lang="fr-FR" sz="16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for the Transition </a:t>
                      </a:r>
                      <a:r>
                        <a:rPr lang="fr-FR" sz="1600" b="0" kern="1200" baseline="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from</a:t>
                      </a:r>
                      <a:r>
                        <a:rPr lang="fr-FR" sz="16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Analogue to Digital </a:t>
                      </a:r>
                      <a:r>
                        <a:rPr lang="fr-FR" sz="1600" b="0" kern="1200" baseline="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Broadcasting</a:t>
                      </a:r>
                      <a:r>
                        <a:rPr lang="fr-FR" sz="16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 by ITU and NBTC</a:t>
                      </a:r>
                      <a:endParaRPr lang="th-TH" sz="1600" b="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kern="120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7" name="Picture 16" descr="ba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1090" y="6572272"/>
            <a:ext cx="642910" cy="285728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684714" y="6531314"/>
            <a:ext cx="4306886" cy="3571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Broadcasting@NBTC</a:t>
            </a:r>
            <a:r>
              <a:rPr lang="th-TH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| broadcast.nbtc.go.th</a:t>
            </a:r>
            <a:endParaRPr lang="th-TH" sz="1400" b="1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323528" y="4209513"/>
            <a:ext cx="8640960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23528" y="3573016"/>
            <a:ext cx="8640960" cy="36004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TextBox 20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1560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251520" y="1242882"/>
          <a:ext cx="8568953" cy="5267497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049681"/>
                <a:gridCol w="1424569"/>
                <a:gridCol w="1895973"/>
                <a:gridCol w="1627960"/>
                <a:gridCol w="1199637"/>
                <a:gridCol w="1371133"/>
              </a:tblGrid>
              <a:tr h="6075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500" kern="12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Technology </a:t>
                      </a:r>
                      <a:endParaRPr lang="th-TH" sz="1500" kern="1200" dirty="0">
                        <a:solidFill>
                          <a:schemeClr val="tx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Recommendation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Audio Compression</a:t>
                      </a:r>
                      <a:endParaRPr lang="th-TH" sz="19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Transmission Technology</a:t>
                      </a:r>
                      <a:endParaRPr lang="th-TH" sz="19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RF Bandwidth</a:t>
                      </a:r>
                      <a:endParaRPr lang="th-TH" sz="19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Frequency Range</a:t>
                      </a:r>
                      <a:endParaRPr lang="th-TH" sz="19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07532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DRM 30 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1514-2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HE-AAC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9 or 10 kHz and multiples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LF, MF, HF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867902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DRM+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1114-8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System G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HE-AAC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ctr"/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100 kHz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</a:t>
                      </a:r>
                    </a:p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</a:t>
                      </a:r>
                    </a:p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III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07532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DAB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1114-8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System A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MPEG-Layer II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1.5 MHz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III</a:t>
                      </a:r>
                    </a:p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1.5 GHz (L Band)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07532">
                <a:tc>
                  <a:txBody>
                    <a:bodyPr/>
                    <a:lstStyle/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DAB+</a:t>
                      </a:r>
                      <a:endParaRPr lang="th-TH" sz="15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1114-8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System A</a:t>
                      </a:r>
                      <a:endParaRPr lang="th-TH" sz="1500" b="1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HE-AAC</a:t>
                      </a:r>
                      <a:endParaRPr lang="th-TH" sz="1500" b="1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ctr"/>
                      <a:endParaRPr lang="th-TH" sz="15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1.5 MHz</a:t>
                      </a:r>
                      <a:endParaRPr lang="th-TH" sz="1500" b="1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III</a:t>
                      </a:r>
                    </a:p>
                    <a:p>
                      <a:pPr algn="ctr"/>
                      <a:r>
                        <a:rPr lang="en-US" sz="1500" b="1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L Band (1.5 GHz) </a:t>
                      </a:r>
                      <a:endParaRPr lang="th-TH" sz="1500" b="1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51983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IBOC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1514-2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HE-AAC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20 or 30 kHz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MF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07532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IBOC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1114-8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System C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HD-codec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400 kHz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607532">
                <a:tc>
                  <a:txBody>
                    <a:bodyPr/>
                    <a:lstStyle/>
                    <a:p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ISDB-TSB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ITU-R BS. 1114-8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System F</a:t>
                      </a:r>
                      <a:endParaRPr lang="th-TH" sz="15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MPEG Layer II</a:t>
                      </a:r>
                    </a:p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Dolby AC-3 and HE-AAC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Multi-carrier (Segmented OFDM)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0.5 MHz or 1.5 MHz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Band III</a:t>
                      </a:r>
                    </a:p>
                    <a:p>
                      <a:pPr algn="ctr"/>
                      <a:r>
                        <a:rPr lang="en-US" sz="1500" dirty="0" smtClean="0">
                          <a:solidFill>
                            <a:schemeClr val="tx1"/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2.6 GHz </a:t>
                      </a:r>
                      <a:endParaRPr lang="th-TH" sz="15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39392">
                <a:tc gridSpan="6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kern="120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Source : Report on </a:t>
                      </a:r>
                      <a:r>
                        <a:rPr lang="fr-FR" sz="1400" b="0" kern="120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Roadmap</a:t>
                      </a:r>
                      <a:r>
                        <a:rPr lang="fr-FR" sz="14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for the Transition </a:t>
                      </a:r>
                      <a:r>
                        <a:rPr lang="fr-FR" sz="1400" b="0" kern="1200" baseline="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from</a:t>
                      </a:r>
                      <a:r>
                        <a:rPr lang="fr-FR" sz="14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Analogue to Digital </a:t>
                      </a:r>
                      <a:r>
                        <a:rPr lang="fr-FR" sz="1400" b="0" kern="1200" baseline="0" dirty="0" err="1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Broadcasting</a:t>
                      </a:r>
                      <a:r>
                        <a:rPr lang="fr-FR" sz="1400" b="0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  by ITU and NBTC</a:t>
                      </a:r>
                      <a:endParaRPr lang="th-TH" sz="1400" b="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1800" dirty="0" smtClean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sz="1800" dirty="0">
                        <a:solidFill>
                          <a:schemeClr val="tx1"/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187624" y="764704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Candidate Technologies for Digital Sound Broadcasting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79512" y="3933056"/>
            <a:ext cx="8712968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TextBox 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67544" y="908720"/>
            <a:ext cx="8280920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Potential Frequency Bands and Technology </a:t>
            </a:r>
          </a:p>
          <a:p>
            <a:pPr>
              <a:spcAft>
                <a:spcPts val="600"/>
              </a:spcAft>
            </a:pP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Digital Sound Broadcasting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467544" y="1988840"/>
          <a:ext cx="8229600" cy="407924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680520"/>
                <a:gridCol w="354908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1800" b="1" kern="1200" baseline="0" dirty="0" smtClean="0">
                          <a:solidFill>
                            <a:schemeClr val="dk1"/>
                          </a:solidFill>
                          <a:latin typeface="Angsana New" pitchFamily="18" charset="-34"/>
                          <a:ea typeface="+mn-ea"/>
                          <a:cs typeface="Angsana New" pitchFamily="18" charset="-34"/>
                        </a:rPr>
                        <a:t>Frequency Band</a:t>
                      </a:r>
                      <a:endParaRPr kumimoji="0" lang="th-TH" sz="1800" b="1" kern="1200" baseline="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kern="12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VHF Band III (174-230 MHz)</a:t>
                      </a:r>
                      <a:endParaRPr kumimoji="0" lang="th-TH" sz="1800" b="0" kern="1200" baseline="0" dirty="0" smtClean="0">
                        <a:solidFill>
                          <a:schemeClr val="dk1"/>
                        </a:solidFill>
                        <a:latin typeface="Angsana New" pitchFamily="18" charset="-34"/>
                        <a:ea typeface="+mn-ea"/>
                        <a:cs typeface="Angsana New" pitchFamily="18" charset="-34"/>
                      </a:endParaRPr>
                    </a:p>
                  </a:txBody>
                  <a:tcPr>
                    <a:solidFill>
                      <a:schemeClr val="accent4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Technology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DAB+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Number of Channel in 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Analog TV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r>
                        <a:rPr lang="en-US" sz="18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Channels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Channel Number 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5 - 12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Channel Bandwidth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for Analog TV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7 MHz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Channel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Bandwidth for Digital Sound Broadcasting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1.536 MHz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Number of Channels for Digital Sound Broadcasting/7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MHz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4 Channels / 7 MHz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Total Capacity / MUX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1152 kbps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Capacity / Program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64 – 128 kbps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Number of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Programs / MUX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9 – 18 Programs</a:t>
                      </a:r>
                      <a:r>
                        <a:rPr lang="th-TH" sz="1800" dirty="0" smtClean="0">
                          <a:latin typeface="Angsana New" pitchFamily="18" charset="-34"/>
                          <a:cs typeface="Angsana New" pitchFamily="18" charset="-34"/>
                        </a:rPr>
                        <a:t> (</a:t>
                      </a:r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average</a:t>
                      </a:r>
                      <a:r>
                        <a:rPr lang="en-US" sz="18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18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13.5 </a:t>
                      </a:r>
                      <a:r>
                        <a:rPr lang="en-US" sz="180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Programs)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Effective</a:t>
                      </a:r>
                      <a:r>
                        <a:rPr lang="en-US" sz="1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1800" b="1" dirty="0" smtClean="0">
                          <a:latin typeface="Angsana New" pitchFamily="18" charset="-34"/>
                          <a:cs typeface="Angsana New" pitchFamily="18" charset="-34"/>
                        </a:rPr>
                        <a:t>Radiated Power</a:t>
                      </a:r>
                      <a:endParaRPr lang="th-TH" sz="1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Angsana New" pitchFamily="18" charset="-34"/>
                          <a:cs typeface="Angsana New" pitchFamily="18" charset="-34"/>
                        </a:rPr>
                        <a:t>Approx. 1-10 kW</a:t>
                      </a:r>
                      <a:endParaRPr lang="th-TH" sz="180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4" descr="ผลการค้นหารูปภาพสำหรับ dab spectrum 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376" y="980728"/>
            <a:ext cx="709897" cy="5760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52"/>
          <p:cNvSpPr txBox="1"/>
          <p:nvPr/>
        </p:nvSpPr>
        <p:spPr>
          <a:xfrm>
            <a:off x="323528" y="1095127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ช่อง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DAB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สำหรับ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VHF Band III (174 – 230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ช่อง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5 - 12 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8" name="Picture 4" descr="ผลการค้นหารูปภาพสำหรับ dab spectrum 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709897" cy="576064"/>
          </a:xfrm>
          <a:prstGeom prst="rect">
            <a:avLst/>
          </a:prstGeom>
          <a:noFill/>
        </p:spPr>
      </p:pic>
      <p:grpSp>
        <p:nvGrpSpPr>
          <p:cNvPr id="60" name="กลุ่ม 59"/>
          <p:cNvGrpSpPr/>
          <p:nvPr/>
        </p:nvGrpSpPr>
        <p:grpSpPr>
          <a:xfrm>
            <a:off x="179512" y="1772816"/>
            <a:ext cx="6552728" cy="4032448"/>
            <a:chOff x="179512" y="1772816"/>
            <a:chExt cx="6552728" cy="4032448"/>
          </a:xfrm>
        </p:grpSpPr>
        <p:grpSp>
          <p:nvGrpSpPr>
            <p:cNvPr id="57" name="กลุ่ม 56"/>
            <p:cNvGrpSpPr/>
            <p:nvPr/>
          </p:nvGrpSpPr>
          <p:grpSpPr>
            <a:xfrm>
              <a:off x="403975" y="1891304"/>
              <a:ext cx="6112241" cy="3193880"/>
              <a:chOff x="1556103" y="1844824"/>
              <a:chExt cx="6112241" cy="3193880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6692812" y="4304971"/>
                <a:ext cx="590226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000" b="1" dirty="0" smtClean="0">
                    <a:latin typeface="TH SarabunPSK" pitchFamily="34" charset="-34"/>
                    <a:cs typeface="TH SarabunPSK" pitchFamily="34" charset="-34"/>
                  </a:rPr>
                  <a:t>230</a:t>
                </a:r>
              </a:p>
              <a:p>
                <a:pPr algn="ctr"/>
                <a:r>
                  <a:rPr lang="en-US" sz="2000" b="1" dirty="0" err="1" smtClean="0">
                    <a:latin typeface="TH SarabunPSK" pitchFamily="34" charset="-34"/>
                    <a:cs typeface="TH SarabunPSK" pitchFamily="34" charset="-34"/>
                  </a:rPr>
                  <a:t>MHz.</a:t>
                </a:r>
                <a:endParaRPr lang="th-TH" sz="2000" b="1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  <p:grpSp>
            <p:nvGrpSpPr>
              <p:cNvPr id="55" name="กลุ่ม 54"/>
              <p:cNvGrpSpPr/>
              <p:nvPr/>
            </p:nvGrpSpPr>
            <p:grpSpPr>
              <a:xfrm>
                <a:off x="1556103" y="1844824"/>
                <a:ext cx="6112241" cy="3193880"/>
                <a:chOff x="2771800" y="2276874"/>
                <a:chExt cx="6112241" cy="3193880"/>
              </a:xfrm>
            </p:grpSpPr>
            <p:cxnSp>
              <p:nvCxnSpPr>
                <p:cNvPr id="40" name="ตัวเชื่อมต่อตรง 39"/>
                <p:cNvCxnSpPr/>
                <p:nvPr/>
              </p:nvCxnSpPr>
              <p:spPr>
                <a:xfrm flipV="1">
                  <a:off x="5240638" y="2799981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ตัวเชื่อมต่อตรง 40"/>
                <p:cNvCxnSpPr/>
                <p:nvPr/>
              </p:nvCxnSpPr>
              <p:spPr>
                <a:xfrm flipV="1">
                  <a:off x="5913475" y="2799982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ตัวเชื่อมต่อตรง 41"/>
                <p:cNvCxnSpPr/>
                <p:nvPr/>
              </p:nvCxnSpPr>
              <p:spPr>
                <a:xfrm flipV="1">
                  <a:off x="6586312" y="2799983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ตัวเชื่อมต่อตรง 42"/>
                <p:cNvCxnSpPr/>
                <p:nvPr/>
              </p:nvCxnSpPr>
              <p:spPr>
                <a:xfrm flipV="1">
                  <a:off x="7259149" y="2799984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ตัวเชื่อมต่อตรง 43"/>
                <p:cNvCxnSpPr/>
                <p:nvPr/>
              </p:nvCxnSpPr>
              <p:spPr>
                <a:xfrm flipV="1">
                  <a:off x="7865311" y="2799985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ตัวเชื่อมต่อตรง 38"/>
                <p:cNvCxnSpPr/>
                <p:nvPr/>
              </p:nvCxnSpPr>
              <p:spPr>
                <a:xfrm flipV="1">
                  <a:off x="4663051" y="2799980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ตัวเชื่อมต่อตรง 37"/>
                <p:cNvCxnSpPr/>
                <p:nvPr/>
              </p:nvCxnSpPr>
              <p:spPr>
                <a:xfrm flipV="1">
                  <a:off x="4085464" y="2799979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ตัวเชื่อมต่อตรง 27"/>
                <p:cNvCxnSpPr/>
                <p:nvPr/>
              </p:nvCxnSpPr>
              <p:spPr>
                <a:xfrm flipV="1">
                  <a:off x="3472824" y="2804170"/>
                  <a:ext cx="0" cy="1512168"/>
                </a:xfrm>
                <a:prstGeom prst="line">
                  <a:avLst/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" name="สี่เหลี่ยมผืนผ้า 3"/>
                <p:cNvSpPr/>
                <p:nvPr/>
              </p:nvSpPr>
              <p:spPr>
                <a:xfrm>
                  <a:off x="3232416" y="2924946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A</a:t>
                  </a:r>
                  <a:endParaRPr lang="th-TH" dirty="0"/>
                </a:p>
              </p:txBody>
            </p:sp>
            <p:sp>
              <p:nvSpPr>
                <p:cNvPr id="5" name="สี่เหลี่ยมผืนผ้า 4"/>
                <p:cNvSpPr/>
                <p:nvPr/>
              </p:nvSpPr>
              <p:spPr>
                <a:xfrm>
                  <a:off x="3820672" y="2926090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B</a:t>
                  </a:r>
                  <a:endParaRPr lang="th-TH" dirty="0"/>
                </a:p>
              </p:txBody>
            </p:sp>
            <p:sp>
              <p:nvSpPr>
                <p:cNvPr id="6" name="สี่เหลี่ยมผืนผ้า 5"/>
                <p:cNvSpPr/>
                <p:nvPr/>
              </p:nvSpPr>
              <p:spPr>
                <a:xfrm>
                  <a:off x="4408928" y="2934850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C</a:t>
                  </a:r>
                  <a:endParaRPr lang="th-TH" dirty="0"/>
                </a:p>
              </p:txBody>
            </p:sp>
            <p:sp>
              <p:nvSpPr>
                <p:cNvPr id="7" name="สี่เหลี่ยมผืนผ้า 6"/>
                <p:cNvSpPr/>
                <p:nvPr/>
              </p:nvSpPr>
              <p:spPr>
                <a:xfrm>
                  <a:off x="4997184" y="2921514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D</a:t>
                  </a:r>
                  <a:endParaRPr lang="th-TH" dirty="0"/>
                </a:p>
              </p:txBody>
            </p:sp>
            <p:sp>
              <p:nvSpPr>
                <p:cNvPr id="8" name="สี่เหลี่ยมผืนผ้า 7"/>
                <p:cNvSpPr/>
                <p:nvPr/>
              </p:nvSpPr>
              <p:spPr>
                <a:xfrm>
                  <a:off x="5680688" y="2924946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A</a:t>
                  </a:r>
                  <a:endParaRPr lang="th-TH" dirty="0"/>
                </a:p>
              </p:txBody>
            </p:sp>
            <p:sp>
              <p:nvSpPr>
                <p:cNvPr id="9" name="สี่เหลี่ยมผืนผ้า 8"/>
                <p:cNvSpPr/>
                <p:nvPr/>
              </p:nvSpPr>
              <p:spPr>
                <a:xfrm>
                  <a:off x="6328760" y="2924946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B</a:t>
                  </a:r>
                  <a:endParaRPr lang="th-TH" dirty="0"/>
                </a:p>
              </p:txBody>
            </p:sp>
            <p:sp>
              <p:nvSpPr>
                <p:cNvPr id="10" name="สี่เหลี่ยมผืนผ้า 9"/>
                <p:cNvSpPr/>
                <p:nvPr/>
              </p:nvSpPr>
              <p:spPr>
                <a:xfrm>
                  <a:off x="7624904" y="2924946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D</a:t>
                  </a:r>
                  <a:endParaRPr lang="th-TH" dirty="0"/>
                </a:p>
              </p:txBody>
            </p:sp>
            <p:sp>
              <p:nvSpPr>
                <p:cNvPr id="11" name="สี่เหลี่ยมผืนผ้า 10"/>
                <p:cNvSpPr/>
                <p:nvPr/>
              </p:nvSpPr>
              <p:spPr>
                <a:xfrm>
                  <a:off x="6976832" y="2924946"/>
                  <a:ext cx="504056" cy="1368152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C</a:t>
                  </a:r>
                  <a:endParaRPr lang="th-TH" dirty="0"/>
                </a:p>
              </p:txBody>
            </p:sp>
            <p:cxnSp>
              <p:nvCxnSpPr>
                <p:cNvPr id="14" name="ตัวเชื่อมต่อตรง 13"/>
                <p:cNvCxnSpPr/>
                <p:nvPr/>
              </p:nvCxnSpPr>
              <p:spPr>
                <a:xfrm>
                  <a:off x="2771800" y="4317482"/>
                  <a:ext cx="6005232" cy="0"/>
                </a:xfrm>
                <a:prstGeom prst="line">
                  <a:avLst/>
                </a:prstGeom>
                <a:ln w="25400">
                  <a:tailEnd type="stealt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7" name="กลุ่ม 26"/>
                <p:cNvGrpSpPr/>
                <p:nvPr/>
              </p:nvGrpSpPr>
              <p:grpSpPr>
                <a:xfrm>
                  <a:off x="3160408" y="2276874"/>
                  <a:ext cx="5055418" cy="595496"/>
                  <a:chOff x="1187624" y="1897400"/>
                  <a:chExt cx="5055418" cy="595496"/>
                </a:xfrm>
              </p:grpSpPr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1187624" y="1908121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216.928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1802171" y="1908121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218.640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2378235" y="1905784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220.352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45" name="TextBox 44"/>
                  <p:cNvSpPr txBox="1"/>
                  <p:nvPr/>
                </p:nvSpPr>
                <p:spPr>
                  <a:xfrm>
                    <a:off x="2959249" y="1905784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222.064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46" name="TextBox 45"/>
                  <p:cNvSpPr txBox="1"/>
                  <p:nvPr/>
                </p:nvSpPr>
                <p:spPr>
                  <a:xfrm>
                    <a:off x="3616846" y="1901592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223.936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47" name="TextBox 46"/>
                  <p:cNvSpPr txBox="1"/>
                  <p:nvPr/>
                </p:nvSpPr>
                <p:spPr>
                  <a:xfrm>
                    <a:off x="4322451" y="1897400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225.648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48" name="TextBox 47"/>
                  <p:cNvSpPr txBox="1"/>
                  <p:nvPr/>
                </p:nvSpPr>
                <p:spPr>
                  <a:xfrm>
                    <a:off x="4941948" y="1905784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227.360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  <p:sp>
                <p:nvSpPr>
                  <p:cNvPr id="49" name="TextBox 48"/>
                  <p:cNvSpPr txBox="1"/>
                  <p:nvPr/>
                </p:nvSpPr>
                <p:spPr>
                  <a:xfrm>
                    <a:off x="5561445" y="1905784"/>
                    <a:ext cx="681597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600" b="1" dirty="0" smtClean="0">
                        <a:latin typeface="TH SarabunPSK" pitchFamily="34" charset="-34"/>
                        <a:cs typeface="TH SarabunPSK" pitchFamily="34" charset="-34"/>
                      </a:rPr>
                      <a:t>229.072</a:t>
                    </a:r>
                  </a:p>
                  <a:p>
                    <a:pPr algn="ctr"/>
                    <a:r>
                      <a:rPr lang="en-US" sz="1600" b="1" dirty="0" err="1" smtClean="0">
                        <a:latin typeface="TH SarabunPSK" pitchFamily="34" charset="-34"/>
                        <a:cs typeface="TH SarabunPSK" pitchFamily="34" charset="-34"/>
                      </a:rPr>
                      <a:t>MHz.</a:t>
                    </a:r>
                    <a:endParaRPr lang="th-TH" sz="1600" b="1" dirty="0">
                      <a:latin typeface="TH SarabunPSK" pitchFamily="34" charset="-34"/>
                      <a:cs typeface="TH SarabunPSK" pitchFamily="34" charset="-34"/>
                    </a:endParaRPr>
                  </a:p>
                </p:txBody>
              </p:sp>
            </p:grpSp>
            <p:cxnSp>
              <p:nvCxnSpPr>
                <p:cNvPr id="26" name="ตัวเชื่อมต่อตรง 25"/>
                <p:cNvCxnSpPr/>
                <p:nvPr/>
              </p:nvCxnSpPr>
              <p:spPr>
                <a:xfrm flipV="1">
                  <a:off x="3160408" y="2780930"/>
                  <a:ext cx="0" cy="1872208"/>
                </a:xfrm>
                <a:prstGeom prst="line">
                  <a:avLst/>
                </a:prstGeom>
                <a:ln w="254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ตัวเชื่อมต่อตรง 28"/>
                <p:cNvCxnSpPr/>
                <p:nvPr/>
              </p:nvCxnSpPr>
              <p:spPr>
                <a:xfrm flipV="1">
                  <a:off x="5585440" y="2787026"/>
                  <a:ext cx="0" cy="1866112"/>
                </a:xfrm>
                <a:prstGeom prst="line">
                  <a:avLst/>
                </a:prstGeom>
                <a:ln w="254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/>
                <p:cNvSpPr txBox="1"/>
                <p:nvPr/>
              </p:nvSpPr>
              <p:spPr>
                <a:xfrm>
                  <a:off x="3880488" y="4365106"/>
                  <a:ext cx="94288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b="1" dirty="0" smtClean="0">
                      <a:latin typeface="TH SarabunPSK" pitchFamily="34" charset="-34"/>
                      <a:cs typeface="TH SarabunPSK" pitchFamily="34" charset="-34"/>
                    </a:rPr>
                    <a:t>ช่อง </a:t>
                  </a:r>
                  <a:r>
                    <a:rPr lang="en-US" b="1" dirty="0" smtClean="0">
                      <a:latin typeface="TH SarabunPSK" pitchFamily="34" charset="-34"/>
                      <a:cs typeface="TH SarabunPSK" pitchFamily="34" charset="-34"/>
                    </a:rPr>
                    <a:t>11</a:t>
                  </a:r>
                  <a:endParaRPr lang="th-TH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6388576" y="4365106"/>
                  <a:ext cx="942887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th-TH" b="1" dirty="0" smtClean="0">
                      <a:latin typeface="TH SarabunPSK" pitchFamily="34" charset="-34"/>
                      <a:cs typeface="TH SarabunPSK" pitchFamily="34" charset="-34"/>
                    </a:rPr>
                    <a:t>ช่อง </a:t>
                  </a:r>
                  <a:r>
                    <a:rPr lang="en-US" b="1" dirty="0" smtClean="0">
                      <a:latin typeface="TH SarabunPSK" pitchFamily="34" charset="-34"/>
                      <a:cs typeface="TH SarabunPSK" pitchFamily="34" charset="-34"/>
                    </a:rPr>
                    <a:t>12</a:t>
                  </a:r>
                  <a:endParaRPr lang="th-TH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2800368" y="4714098"/>
                  <a:ext cx="59022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latin typeface="TH SarabunPSK" pitchFamily="34" charset="-34"/>
                      <a:cs typeface="TH SarabunPSK" pitchFamily="34" charset="-34"/>
                    </a:rPr>
                    <a:t>216</a:t>
                  </a:r>
                </a:p>
                <a:p>
                  <a:pPr algn="ctr"/>
                  <a:r>
                    <a:rPr lang="en-US" sz="2000" b="1" dirty="0" err="1" smtClean="0">
                      <a:latin typeface="TH SarabunPSK" pitchFamily="34" charset="-34"/>
                      <a:cs typeface="TH SarabunPSK" pitchFamily="34" charset="-34"/>
                    </a:rPr>
                    <a:t>MHz.</a:t>
                  </a:r>
                  <a:endParaRPr lang="th-TH" sz="2000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5306486" y="4762868"/>
                  <a:ext cx="59022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2000" b="1" dirty="0" smtClean="0">
                      <a:latin typeface="TH SarabunPSK" pitchFamily="34" charset="-34"/>
                      <a:cs typeface="TH SarabunPSK" pitchFamily="34" charset="-34"/>
                    </a:rPr>
                    <a:t>223</a:t>
                  </a:r>
                </a:p>
                <a:p>
                  <a:pPr algn="ctr"/>
                  <a:r>
                    <a:rPr lang="en-US" sz="2000" b="1" dirty="0" err="1" smtClean="0">
                      <a:latin typeface="TH SarabunPSK" pitchFamily="34" charset="-34"/>
                      <a:cs typeface="TH SarabunPSK" pitchFamily="34" charset="-34"/>
                    </a:rPr>
                    <a:t>MHz.</a:t>
                  </a:r>
                  <a:endParaRPr lang="th-TH" sz="2000" b="1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  <p:cxnSp>
              <p:nvCxnSpPr>
                <p:cNvPr id="36" name="ตัวเชื่อมต่อตรง 35"/>
                <p:cNvCxnSpPr/>
                <p:nvPr/>
              </p:nvCxnSpPr>
              <p:spPr>
                <a:xfrm flipV="1">
                  <a:off x="8212016" y="2804170"/>
                  <a:ext cx="0" cy="1866112"/>
                </a:xfrm>
                <a:prstGeom prst="line">
                  <a:avLst/>
                </a:prstGeom>
                <a:ln w="25400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0" name="TextBox 49"/>
                <p:cNvSpPr txBox="1"/>
                <p:nvPr/>
              </p:nvSpPr>
              <p:spPr>
                <a:xfrm>
                  <a:off x="8272976" y="3717034"/>
                  <a:ext cx="61106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800" dirty="0" smtClean="0">
                      <a:latin typeface="TH SarabunPSK" pitchFamily="34" charset="-34"/>
                      <a:cs typeface="TH SarabunPSK" pitchFamily="34" charset="-34"/>
                    </a:rPr>
                    <a:t>f</a:t>
                  </a:r>
                </a:p>
                <a:p>
                  <a:pPr algn="ctr"/>
                  <a:r>
                    <a:rPr lang="en-US" sz="1800" dirty="0" smtClean="0">
                      <a:latin typeface="TH SarabunPSK" pitchFamily="34" charset="-34"/>
                      <a:cs typeface="TH SarabunPSK" pitchFamily="34" charset="-34"/>
                    </a:rPr>
                    <a:t>(</a:t>
                  </a:r>
                  <a:r>
                    <a:rPr lang="en-US" sz="1800" dirty="0" err="1" smtClean="0">
                      <a:latin typeface="TH SarabunPSK" pitchFamily="34" charset="-34"/>
                      <a:cs typeface="TH SarabunPSK" pitchFamily="34" charset="-34"/>
                    </a:rPr>
                    <a:t>MHz.</a:t>
                  </a:r>
                  <a:r>
                    <a:rPr lang="en-US" sz="1800" dirty="0" smtClean="0">
                      <a:latin typeface="TH SarabunPSK" pitchFamily="34" charset="-34"/>
                      <a:cs typeface="TH SarabunPSK" pitchFamily="34" charset="-34"/>
                    </a:rPr>
                    <a:t>)</a:t>
                  </a:r>
                  <a:endParaRPr lang="th-TH" sz="1800" dirty="0">
                    <a:latin typeface="TH SarabunPSK" pitchFamily="34" charset="-34"/>
                    <a:cs typeface="TH SarabunPSK" pitchFamily="34" charset="-34"/>
                  </a:endParaRPr>
                </a:p>
              </p:txBody>
            </p:sp>
          </p:grpSp>
        </p:grpSp>
        <p:sp>
          <p:nvSpPr>
            <p:cNvPr id="52" name="TextBox 51"/>
            <p:cNvSpPr txBox="1"/>
            <p:nvPr/>
          </p:nvSpPr>
          <p:spPr>
            <a:xfrm>
              <a:off x="1854921" y="5405154"/>
              <a:ext cx="34371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ตัวอย่าง การแบ่งช่องของ 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DAB (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ช่อง 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11 – 12)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9" name="สี่เหลี่ยมผืนผ้า 58"/>
            <p:cNvSpPr/>
            <p:nvPr/>
          </p:nvSpPr>
          <p:spPr>
            <a:xfrm>
              <a:off x="179512" y="1772816"/>
              <a:ext cx="6552728" cy="36004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1" name="สี่เหลี่ยมผืนผ้า 60"/>
          <p:cNvSpPr/>
          <p:nvPr/>
        </p:nvSpPr>
        <p:spPr>
          <a:xfrm>
            <a:off x="7668344" y="2492896"/>
            <a:ext cx="504056" cy="13681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A</a:t>
            </a:r>
            <a:endParaRPr lang="th-TH" dirty="0"/>
          </a:p>
        </p:txBody>
      </p:sp>
      <p:sp>
        <p:nvSpPr>
          <p:cNvPr id="62" name="TextBox 61"/>
          <p:cNvSpPr txBox="1"/>
          <p:nvPr/>
        </p:nvSpPr>
        <p:spPr>
          <a:xfrm>
            <a:off x="7147225" y="2022201"/>
            <a:ext cx="14927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ความถี่ 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216.928 </a:t>
            </a:r>
            <a:r>
              <a:rPr lang="en-US" sz="16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983889" y="4472737"/>
            <a:ext cx="18565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9 – 18 Program/MUX</a:t>
            </a:r>
          </a:p>
          <a:p>
            <a:pPr algn="ctr"/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เฉลี่ย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13.5 Program)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5" name="ลูกศรขึ้น 64"/>
          <p:cNvSpPr/>
          <p:nvPr/>
        </p:nvSpPr>
        <p:spPr>
          <a:xfrm>
            <a:off x="7668344" y="3933056"/>
            <a:ext cx="504056" cy="504056"/>
          </a:xfrm>
          <a:prstGeom prst="up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ลูกศรซ้าย 65"/>
          <p:cNvSpPr/>
          <p:nvPr/>
        </p:nvSpPr>
        <p:spPr>
          <a:xfrm>
            <a:off x="6012160" y="2996952"/>
            <a:ext cx="1512168" cy="36004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TextBox 66"/>
          <p:cNvSpPr txBox="1"/>
          <p:nvPr/>
        </p:nvSpPr>
        <p:spPr>
          <a:xfrm>
            <a:off x="7596336" y="2169239"/>
            <a:ext cx="622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Block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69" name="สี่เหลี่ยมผืนผ้า 68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47864" y="908720"/>
            <a:ext cx="2353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DAB Block Diagram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5694926"/>
            <a:ext cx="50161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รายงานการเปลี่ยนผ่านสู่การกระจายเสียงระบบดิจิตอลของประเทศไทย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1600" dirty="0" err="1" smtClean="0">
                <a:latin typeface="TH SarabunPSK" pitchFamily="34" charset="-34"/>
                <a:cs typeface="TH SarabunPSK" pitchFamily="34" charset="-34"/>
              </a:rPr>
              <a:t>สวชช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.)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47" name="กลุ่ม 46"/>
          <p:cNvGrpSpPr/>
          <p:nvPr/>
        </p:nvGrpSpPr>
        <p:grpSpPr>
          <a:xfrm>
            <a:off x="181291" y="1844824"/>
            <a:ext cx="8648202" cy="3658819"/>
            <a:chOff x="181291" y="1844824"/>
            <a:chExt cx="8648202" cy="3658819"/>
          </a:xfrm>
        </p:grpSpPr>
        <p:sp>
          <p:nvSpPr>
            <p:cNvPr id="9" name="สี่เหลี่ยมผืนผ้า 8"/>
            <p:cNvSpPr/>
            <p:nvPr/>
          </p:nvSpPr>
          <p:spPr>
            <a:xfrm>
              <a:off x="1259632" y="2852936"/>
              <a:ext cx="115212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อุปกรณ์</a:t>
              </a:r>
            </a:p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เข้ารหัสเสียง</a:t>
              </a:r>
              <a:endParaRPr lang="th-TH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สี่เหลี่ยมผืนผ้า 9"/>
            <p:cNvSpPr/>
            <p:nvPr/>
          </p:nvSpPr>
          <p:spPr>
            <a:xfrm>
              <a:off x="2915816" y="2852936"/>
              <a:ext cx="151216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อุปกรณ์</a:t>
              </a:r>
            </a:p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เข้ารหัสช่องสัญญาณ</a:t>
              </a:r>
              <a:endParaRPr lang="th-TH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grpSp>
          <p:nvGrpSpPr>
            <p:cNvPr id="27" name="กลุ่ม 26"/>
            <p:cNvGrpSpPr/>
            <p:nvPr/>
          </p:nvGrpSpPr>
          <p:grpSpPr>
            <a:xfrm>
              <a:off x="4932040" y="2130604"/>
              <a:ext cx="472111" cy="3373039"/>
              <a:chOff x="5796136" y="1489108"/>
              <a:chExt cx="936104" cy="3886459"/>
            </a:xfrm>
          </p:grpSpPr>
          <p:sp>
            <p:nvSpPr>
              <p:cNvPr id="12" name="สี่เหลี่ยมผืนผ้า 11"/>
              <p:cNvSpPr/>
              <p:nvPr/>
            </p:nvSpPr>
            <p:spPr>
              <a:xfrm>
                <a:off x="5796136" y="1556792"/>
                <a:ext cx="936104" cy="3816424"/>
              </a:xfrm>
              <a:prstGeom prst="rect">
                <a:avLst/>
              </a:prstGeom>
              <a:solidFill>
                <a:srgbClr val="28E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800">
                  <a:latin typeface="TH SarabunPSK" pitchFamily="34" charset="-34"/>
                  <a:cs typeface="TH SarabunPSK" pitchFamily="34" charset="-34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 rot="16200000">
                <a:off x="4341598" y="3066181"/>
                <a:ext cx="3886459" cy="73231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h-TH" sz="1800" b="1" dirty="0" smtClean="0">
                    <a:latin typeface="TH SarabunPSK" pitchFamily="34" charset="-34"/>
                    <a:cs typeface="TH SarabunPSK" pitchFamily="34" charset="-34"/>
                  </a:rPr>
                  <a:t>อุปกรณ์รวมช่องสัญญาณการให้บริการหลัก</a:t>
                </a:r>
                <a:r>
                  <a:rPr lang="en-US" sz="1800" b="1" dirty="0" smtClean="0">
                    <a:latin typeface="TH SarabunPSK" pitchFamily="34" charset="-34"/>
                    <a:cs typeface="TH SarabunPSK" pitchFamily="34" charset="-34"/>
                  </a:rPr>
                  <a:t> (MUX)</a:t>
                </a:r>
                <a:endParaRPr lang="th-TH" sz="1800" b="1" dirty="0" smtClean="0"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37" name="กลุ่ม 36"/>
            <p:cNvGrpSpPr/>
            <p:nvPr/>
          </p:nvGrpSpPr>
          <p:grpSpPr>
            <a:xfrm>
              <a:off x="5838244" y="1904640"/>
              <a:ext cx="677375" cy="2676487"/>
              <a:chOff x="6923880" y="1904641"/>
              <a:chExt cx="677375" cy="2239084"/>
            </a:xfrm>
          </p:grpSpPr>
          <p:sp>
            <p:nvSpPr>
              <p:cNvPr id="14" name="สี่เหลี่ยมผืนผ้า 13"/>
              <p:cNvSpPr/>
              <p:nvPr/>
            </p:nvSpPr>
            <p:spPr>
              <a:xfrm>
                <a:off x="6923880" y="1904641"/>
                <a:ext cx="432048" cy="2232248"/>
              </a:xfrm>
              <a:prstGeom prst="rect">
                <a:avLst/>
              </a:prstGeom>
              <a:solidFill>
                <a:srgbClr val="28EC6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 rot="16200000">
                <a:off x="6164644" y="2707113"/>
                <a:ext cx="2226892" cy="6463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h-TH" sz="1800" b="1" dirty="0" smtClean="0">
                    <a:latin typeface="TH SarabunPSK" pitchFamily="34" charset="-34"/>
                    <a:cs typeface="TH SarabunPSK" pitchFamily="34" charset="-34"/>
                  </a:rPr>
                  <a:t>อุปกรณ์รวมเพื่อการถ่ายโอนข้อมูล</a:t>
                </a:r>
                <a:endParaRPr lang="th-TH" sz="1800" b="1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16" name="สี่เหลี่ยมผืนผ้า 15"/>
            <p:cNvSpPr/>
            <p:nvPr/>
          </p:nvSpPr>
          <p:spPr>
            <a:xfrm>
              <a:off x="6588224" y="3429000"/>
              <a:ext cx="720080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>
                  <a:latin typeface="TH SarabunPSK" pitchFamily="34" charset="-34"/>
                  <a:cs typeface="TH SarabunPSK" pitchFamily="34" charset="-34"/>
                </a:rPr>
                <a:t>OFDM</a:t>
              </a:r>
            </a:p>
          </p:txBody>
        </p:sp>
        <p:sp>
          <p:nvSpPr>
            <p:cNvPr id="17" name="สี่เหลี่ยมผืนผ้า 16"/>
            <p:cNvSpPr/>
            <p:nvPr/>
          </p:nvSpPr>
          <p:spPr>
            <a:xfrm>
              <a:off x="1259632" y="3933056"/>
              <a:ext cx="115212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อุปกรณ์</a:t>
              </a:r>
            </a:p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เข้ารหัสข้อมูล</a:t>
              </a:r>
              <a:endParaRPr lang="th-TH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1291" y="2924944"/>
              <a:ext cx="6559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บริการ</a:t>
              </a:r>
            </a:p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เสียง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1" name="ลูกศรขวา 20"/>
            <p:cNvSpPr/>
            <p:nvPr/>
          </p:nvSpPr>
          <p:spPr>
            <a:xfrm>
              <a:off x="827584" y="2985904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8210" y="3885432"/>
              <a:ext cx="655950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บริการ</a:t>
              </a:r>
            </a:p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ข้อมูล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4" name="ลูกศรขวา 23"/>
            <p:cNvSpPr/>
            <p:nvPr/>
          </p:nvSpPr>
          <p:spPr>
            <a:xfrm>
              <a:off x="840920" y="3933056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ลูกศรขวา 24"/>
            <p:cNvSpPr/>
            <p:nvPr/>
          </p:nvSpPr>
          <p:spPr>
            <a:xfrm>
              <a:off x="840920" y="4234424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6" name="ลูกศรขวา 25"/>
            <p:cNvSpPr/>
            <p:nvPr/>
          </p:nvSpPr>
          <p:spPr>
            <a:xfrm>
              <a:off x="2459384" y="299695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8" name="สี่เหลี่ยมผืนผ้า 27"/>
            <p:cNvSpPr/>
            <p:nvPr/>
          </p:nvSpPr>
          <p:spPr>
            <a:xfrm>
              <a:off x="2915816" y="3933056"/>
              <a:ext cx="1512168" cy="6480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อุปกรณ์</a:t>
              </a:r>
            </a:p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เข้ารหัสช่องสัญญาณ</a:t>
              </a:r>
              <a:endParaRPr lang="th-TH" sz="18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2" name="ลูกศรขวา 31"/>
            <p:cNvSpPr/>
            <p:nvPr/>
          </p:nvSpPr>
          <p:spPr>
            <a:xfrm>
              <a:off x="4499992" y="299695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3" name="ลูกศรขวา 32"/>
            <p:cNvSpPr/>
            <p:nvPr/>
          </p:nvSpPr>
          <p:spPr>
            <a:xfrm>
              <a:off x="4499992" y="3933056"/>
              <a:ext cx="360040" cy="216024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4" name="ลูกศรขวา 33"/>
            <p:cNvSpPr/>
            <p:nvPr/>
          </p:nvSpPr>
          <p:spPr>
            <a:xfrm>
              <a:off x="4499992" y="4149080"/>
              <a:ext cx="360040" cy="216024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5" name="ลูกศรขวา 34"/>
            <p:cNvSpPr/>
            <p:nvPr/>
          </p:nvSpPr>
          <p:spPr>
            <a:xfrm>
              <a:off x="4499992" y="4365104"/>
              <a:ext cx="360040" cy="216024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" name="ลูกศรขวา 35"/>
            <p:cNvSpPr/>
            <p:nvPr/>
          </p:nvSpPr>
          <p:spPr>
            <a:xfrm>
              <a:off x="2483768" y="407707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9" name="ลูกศรขวา 38"/>
            <p:cNvSpPr/>
            <p:nvPr/>
          </p:nvSpPr>
          <p:spPr>
            <a:xfrm>
              <a:off x="5436096" y="299695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0" name="สี่เหลี่ยมผืนผ้า 39"/>
            <p:cNvSpPr/>
            <p:nvPr/>
          </p:nvSpPr>
          <p:spPr>
            <a:xfrm>
              <a:off x="7570808" y="2996952"/>
              <a:ext cx="1224136" cy="10801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800" b="1" dirty="0" smtClean="0">
                  <a:latin typeface="TH SarabunPSK" pitchFamily="34" charset="-34"/>
                  <a:cs typeface="TH SarabunPSK" pitchFamily="34" charset="-34"/>
                </a:rPr>
                <a:t>เครื่องส่งสัญญาณกระจายเสียง</a:t>
              </a:r>
            </a:p>
          </p:txBody>
        </p:sp>
        <p:sp>
          <p:nvSpPr>
            <p:cNvPr id="41" name="ลูกศรขวา 40"/>
            <p:cNvSpPr/>
            <p:nvPr/>
          </p:nvSpPr>
          <p:spPr>
            <a:xfrm>
              <a:off x="6288000" y="363283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2" name="ลูกศรขวา 41"/>
            <p:cNvSpPr/>
            <p:nvPr/>
          </p:nvSpPr>
          <p:spPr>
            <a:xfrm rot="16200000">
              <a:off x="7992380" y="4114220"/>
              <a:ext cx="360040" cy="432048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ลูกศรขวา 42"/>
            <p:cNvSpPr/>
            <p:nvPr/>
          </p:nvSpPr>
          <p:spPr>
            <a:xfrm>
              <a:off x="7297256" y="3609592"/>
              <a:ext cx="360040" cy="288032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524328" y="4581128"/>
              <a:ext cx="1305165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คลื่นความถี่วิทยุ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46" name="Picture 17" descr="wczq_anim.gif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740352" y="1844824"/>
              <a:ext cx="765874" cy="108125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48" name="สี่เหลี่ยมผืนผ้า 47"/>
          <p:cNvSpPr/>
          <p:nvPr/>
        </p:nvSpPr>
        <p:spPr>
          <a:xfrm>
            <a:off x="179512" y="1412776"/>
            <a:ext cx="8784976" cy="4248472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49" name="Picture 4" descr="ผลการค้นหารูปภาพสำหรับ dab spectrum 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709897" cy="576064"/>
          </a:xfrm>
          <a:prstGeom prst="rect">
            <a:avLst/>
          </a:prstGeom>
          <a:noFill/>
        </p:spPr>
      </p:pic>
      <p:sp>
        <p:nvSpPr>
          <p:cNvPr id="51" name="TextBox 50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2" name="สี่เหลี่ยมผืนผ้า 51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ผลการค้นหารูปภาพสำหรับ DAB Spect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3672408" cy="2925686"/>
          </a:xfrm>
          <a:prstGeom prst="rect">
            <a:avLst/>
          </a:prstGeom>
          <a:noFill/>
        </p:spPr>
      </p:pic>
      <p:sp>
        <p:nvSpPr>
          <p:cNvPr id="5" name="สี่เหลี่ยมผืนผ้า 4"/>
          <p:cNvSpPr/>
          <p:nvPr/>
        </p:nvSpPr>
        <p:spPr>
          <a:xfrm>
            <a:off x="611560" y="5013176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ภาพจาก 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http://th.fmuser.net/content/?1837.html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547664" y="1556792"/>
            <a:ext cx="1719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DAB Spectrum 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2" name="Picture 4" descr="ผลการค้นหารูปภาพสำหรับ dab spectrum 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709897" cy="576064"/>
          </a:xfrm>
          <a:prstGeom prst="rect">
            <a:avLst/>
          </a:prstGeom>
          <a:noFill/>
        </p:spPr>
      </p:pic>
      <p:sp>
        <p:nvSpPr>
          <p:cNvPr id="2054" name="AutoShape 6" descr="ผลการค้นหารูปภาพสำหรับ dab spectrum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2056" name="AutoShape 8" descr="ผลการค้นหารูปภาพสำหรับ dab spectrum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44961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วิทยุกระจายเสียงระบบ </a:t>
            </a:r>
            <a:r>
              <a:rPr lang="en-US" sz="2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Digital</a:t>
            </a:r>
            <a:endParaRPr lang="th-TH" sz="24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pic>
        <p:nvPicPr>
          <p:cNvPr id="5122" name="Picture 2" descr="http://www.avateq.com/dat/content/image/AVQ1020DAB_spectrum.jpg"/>
          <p:cNvPicPr>
            <a:picLocks noChangeAspect="1" noChangeArrowheads="1"/>
          </p:cNvPicPr>
          <p:nvPr/>
        </p:nvPicPr>
        <p:blipFill>
          <a:blip r:embed="rId4" cstate="print"/>
          <a:srcRect l="11262"/>
          <a:stretch>
            <a:fillRect/>
          </a:stretch>
        </p:blipFill>
        <p:spPr bwMode="auto">
          <a:xfrm>
            <a:off x="4644008" y="3356992"/>
            <a:ext cx="3971629" cy="2232248"/>
          </a:xfrm>
          <a:prstGeom prst="rect">
            <a:avLst/>
          </a:prstGeom>
          <a:noFill/>
        </p:spPr>
      </p:pic>
      <p:sp>
        <p:nvSpPr>
          <p:cNvPr id="11" name="สี่เหลี่ยมผืนผ้า 10"/>
          <p:cNvSpPr/>
          <p:nvPr/>
        </p:nvSpPr>
        <p:spPr>
          <a:xfrm>
            <a:off x="4644008" y="5610726"/>
            <a:ext cx="31683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 smtClean="0">
                <a:latin typeface="TH SarabunPSK" pitchFamily="34" charset="-34"/>
                <a:cs typeface="TH SarabunPSK" pitchFamily="34" charset="-34"/>
              </a:rPr>
              <a:t>cdat</a:t>
            </a:r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/content/image/AVQ1020DAB_spectrum.jpg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124" name="Picture 4" descr="http://www.avateq.com/dat/content/image/AVQ1020DAB_constellation.jpg"/>
          <p:cNvPicPr>
            <a:picLocks noChangeAspect="1" noChangeArrowheads="1"/>
          </p:cNvPicPr>
          <p:nvPr/>
        </p:nvPicPr>
        <p:blipFill>
          <a:blip r:embed="rId5" cstate="print"/>
          <a:srcRect t="2692" b="8470"/>
          <a:stretch>
            <a:fillRect/>
          </a:stretch>
        </p:blipFill>
        <p:spPr bwMode="auto">
          <a:xfrm>
            <a:off x="5652120" y="1124743"/>
            <a:ext cx="2232248" cy="210469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764704"/>
            <a:ext cx="8704967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สี่เหลี่ยมผืนผ้า 4"/>
          <p:cNvSpPr/>
          <p:nvPr/>
        </p:nvSpPr>
        <p:spPr>
          <a:xfrm>
            <a:off x="-1836712" y="342900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Signal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Statistics</a:t>
            </a:r>
            <a:endParaRPr lang="th-TH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://dimensionpronline.com/wp-content/uploads/2011/09/intraplex_stl_receiver_front_pre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941168"/>
            <a:ext cx="2448272" cy="799769"/>
          </a:xfrm>
          <a:prstGeom prst="rect">
            <a:avLst/>
          </a:prstGeom>
          <a:noFill/>
        </p:spPr>
      </p:pic>
      <p:grpSp>
        <p:nvGrpSpPr>
          <p:cNvPr id="14" name="Group 13"/>
          <p:cNvGrpSpPr/>
          <p:nvPr/>
        </p:nvGrpSpPr>
        <p:grpSpPr>
          <a:xfrm>
            <a:off x="611560" y="1412776"/>
            <a:ext cx="2952328" cy="2520280"/>
            <a:chOff x="3707904" y="188640"/>
            <a:chExt cx="3528392" cy="2476761"/>
          </a:xfrm>
        </p:grpSpPr>
        <p:pic>
          <p:nvPicPr>
            <p:cNvPr id="15" name="Picture 14" descr="AM_FM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7904" y="188640"/>
              <a:ext cx="3456384" cy="2476761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3707904" y="1484784"/>
              <a:ext cx="3528392" cy="1152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26" name="Picture 2" descr="http://www.vcharkarn.com/userfiles/238080/1%20(9)(2)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115616" y="1916832"/>
            <a:ext cx="7560840" cy="325956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Right Arrow 9"/>
          <p:cNvSpPr/>
          <p:nvPr/>
        </p:nvSpPr>
        <p:spPr>
          <a:xfrm rot="5400000">
            <a:off x="5198935" y="2946081"/>
            <a:ext cx="705932" cy="3756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3" name="Group 12"/>
          <p:cNvGrpSpPr/>
          <p:nvPr/>
        </p:nvGrpSpPr>
        <p:grpSpPr>
          <a:xfrm>
            <a:off x="3707904" y="88143"/>
            <a:ext cx="3096344" cy="2476761"/>
            <a:chOff x="3707904" y="188640"/>
            <a:chExt cx="3456384" cy="2476761"/>
          </a:xfrm>
        </p:grpSpPr>
        <p:pic>
          <p:nvPicPr>
            <p:cNvPr id="12" name="Picture 11" descr="AM_FM.gi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07904" y="188640"/>
              <a:ext cx="3456384" cy="2476761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3707904" y="188640"/>
              <a:ext cx="3456384" cy="112627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7" name="Right Arrow 16"/>
          <p:cNvSpPr/>
          <p:nvPr/>
        </p:nvSpPr>
        <p:spPr>
          <a:xfrm rot="2943569">
            <a:off x="2575973" y="2838795"/>
            <a:ext cx="705932" cy="3756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2411760" y="620688"/>
            <a:ext cx="45127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/>
              <a:t>การส่งวิทยุ </a:t>
            </a:r>
            <a:r>
              <a:rPr lang="en-US" sz="2400" dirty="0" smtClean="0"/>
              <a:t>FM (</a:t>
            </a:r>
            <a:r>
              <a:rPr lang="th-TH" sz="2400" dirty="0" smtClean="0"/>
              <a:t>ทดลองประกอบกิจการ</a:t>
            </a:r>
            <a:r>
              <a:rPr lang="en-US" sz="2400" dirty="0" smtClean="0"/>
              <a:t>)</a:t>
            </a:r>
            <a:endParaRPr lang="th-TH" sz="2400" dirty="0"/>
          </a:p>
        </p:txBody>
      </p:sp>
      <p:sp>
        <p:nvSpPr>
          <p:cNvPr id="19" name="Rectangle 18"/>
          <p:cNvSpPr/>
          <p:nvPr/>
        </p:nvSpPr>
        <p:spPr>
          <a:xfrm>
            <a:off x="7668344" y="1916832"/>
            <a:ext cx="136815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8" name="Picture 17" descr="wczq_anim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62861" y="2204864"/>
            <a:ext cx="1581139" cy="2232247"/>
          </a:xfrm>
          <a:prstGeom prst="rect">
            <a:avLst/>
          </a:prstGeom>
        </p:spPr>
      </p:pic>
      <p:pic>
        <p:nvPicPr>
          <p:cNvPr id="43010" name="Picture 2" descr="http://www.bhphotovideo.com/images/images2500x2500/mackie_802_vlz4_802vlz4_8_channel_ultra_compact_mixer_99685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4077072"/>
            <a:ext cx="1584176" cy="1584176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5004048" y="5598415"/>
            <a:ext cx="2478564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87.50 - 107.75 </a:t>
            </a:r>
            <a:r>
              <a:rPr lang="en-US" sz="12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MHz.</a:t>
            </a:r>
            <a:r>
              <a:rPr lang="en-US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h-TH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ไม่เกิน 500 </a:t>
            </a:r>
            <a:r>
              <a:rPr lang="en-US" sz="1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</a:t>
            </a:r>
            <a:endParaRPr lang="th-TH" sz="12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72000" y="3789040"/>
            <a:ext cx="157607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Arial" pitchFamily="34" charset="0"/>
                <a:cs typeface="Arial" pitchFamily="34" charset="0"/>
              </a:rPr>
              <a:t>87.50 - 107.75 </a:t>
            </a:r>
            <a:r>
              <a:rPr lang="en-US" sz="1200" dirty="0" err="1" smtClean="0">
                <a:latin typeface="Arial" pitchFamily="34" charset="0"/>
                <a:cs typeface="Arial" pitchFamily="34" charset="0"/>
              </a:rPr>
              <a:t>MHz.</a:t>
            </a:r>
            <a:endParaRPr lang="th-TH" sz="1200" dirty="0">
              <a:latin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35612" y="1196752"/>
            <a:ext cx="2444900" cy="7817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สายอากาศสูงไม่เกิน 60ม. </a:t>
            </a:r>
          </a:p>
          <a:p>
            <a:r>
              <a:rPr lang="th-TH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รัศมี ไม่เกิน </a:t>
            </a:r>
            <a:r>
              <a:rPr lang="en-US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20 </a:t>
            </a:r>
            <a:r>
              <a:rPr lang="th-TH" sz="1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กม. </a:t>
            </a:r>
            <a:endParaRPr lang="th-TH" sz="1600" b="1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5" name="Right Arrow 24"/>
          <p:cNvSpPr/>
          <p:nvPr/>
        </p:nvSpPr>
        <p:spPr>
          <a:xfrm rot="6078175">
            <a:off x="8288808" y="2039942"/>
            <a:ext cx="705932" cy="37562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Arc 27"/>
          <p:cNvSpPr/>
          <p:nvPr/>
        </p:nvSpPr>
        <p:spPr>
          <a:xfrm>
            <a:off x="6372200" y="2348880"/>
            <a:ext cx="2088232" cy="3168352"/>
          </a:xfrm>
          <a:prstGeom prst="arc">
            <a:avLst>
              <a:gd name="adj1" fmla="val 19497684"/>
              <a:gd name="adj2" fmla="val 534318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9" name="Picture 2" descr="http://www.bloggang.com/data/k/kanichikoong/picture/1369753010.gif"/>
          <p:cNvPicPr>
            <a:picLocks noChangeAspect="1" noChangeArrowheads="1"/>
          </p:cNvPicPr>
          <p:nvPr/>
        </p:nvPicPr>
        <p:blipFill>
          <a:blip r:embed="rId7" cstate="print"/>
          <a:srcRect b="12890"/>
          <a:stretch>
            <a:fillRect/>
          </a:stretch>
        </p:blipFill>
        <p:spPr bwMode="auto">
          <a:xfrm>
            <a:off x="7740352" y="5661248"/>
            <a:ext cx="432048" cy="365819"/>
          </a:xfrm>
          <a:prstGeom prst="rect">
            <a:avLst/>
          </a:prstGeom>
          <a:noFill/>
        </p:spPr>
      </p:pic>
      <p:cxnSp>
        <p:nvCxnSpPr>
          <p:cNvPr id="31" name="Elbow Connector 30"/>
          <p:cNvCxnSpPr>
            <a:endCxn id="29" idx="1"/>
          </p:cNvCxnSpPr>
          <p:nvPr/>
        </p:nvCxnSpPr>
        <p:spPr>
          <a:xfrm>
            <a:off x="7452320" y="5589240"/>
            <a:ext cx="288032" cy="25491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861738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สี่เหลี่ยมผืนผ้า 5"/>
          <p:cNvSpPr/>
          <p:nvPr/>
        </p:nvSpPr>
        <p:spPr>
          <a:xfrm>
            <a:off x="-1816523" y="3429000"/>
            <a:ext cx="18165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Spectrum</a:t>
            </a:r>
            <a:endParaRPr lang="th-TH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</a:t>
            </a:r>
            <a:endParaRPr lang="th-TH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42971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91140" name="Rectangle 4"/>
          <p:cNvSpPr>
            <a:spLocks noChangeArrowheads="1"/>
          </p:cNvSpPr>
          <p:nvPr/>
        </p:nvSpPr>
        <p:spPr bwMode="auto">
          <a:xfrm>
            <a:off x="0" y="0"/>
            <a:ext cx="468313" cy="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700" b="1" i="0" u="none" strike="noStrike" cap="none" normalizeH="0" baseline="0" smtClean="0">
                <a:ln>
                  <a:noFill/>
                </a:ln>
                <a:solidFill>
                  <a:srgbClr val="FFFFFF"/>
                </a:solidFill>
                <a:effectLst/>
                <a:latin typeface="Helvetica"/>
                <a:cs typeface="Angsana New" pitchFamily="18" charset="-34"/>
              </a:rPr>
              <a:t>Constellation</a:t>
            </a:r>
            <a:endParaRPr kumimoji="0" lang="th-TH" sz="700" b="1" i="0" u="none" strike="noStrike" cap="none" normalizeH="0" baseline="0" smtClean="0">
              <a:ln>
                <a:noFill/>
              </a:ln>
              <a:solidFill>
                <a:srgbClr val="D3D3D3"/>
              </a:solidFill>
              <a:effectLst/>
              <a:latin typeface="Helvetica"/>
              <a:cs typeface="Angsana New" pitchFamily="18" charset="-34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700" b="1" i="0" u="none" strike="noStrike" cap="none" normalizeH="0" baseline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700" b="1" i="0" u="none" strike="noStrike" cap="none" normalizeH="0" baseline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  <a:t/>
            </a:r>
            <a:br>
              <a:rPr kumimoji="0" lang="th-TH" sz="700" b="1" i="0" u="none" strike="noStrike" cap="none" normalizeH="0" baseline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</a:br>
            <a:endParaRPr kumimoji="0" lang="th-TH" sz="8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/>
              <a:latin typeface="Helvetica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3600" b="1" i="0" u="none" strike="noStrike" cap="none" normalizeH="0" baseline="0" smtClean="0">
              <a:ln>
                <a:noFill/>
              </a:ln>
              <a:solidFill>
                <a:srgbClr val="D3D3D3"/>
              </a:solidFill>
              <a:effectLst/>
              <a:latin typeface="Helvetica"/>
              <a:cs typeface="Angsana New" pitchFamily="18" charset="-34"/>
            </a:endParaRP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0" y="0"/>
            <a:ext cx="468313" cy="0"/>
          </a:xfrm>
          <a:prstGeom prst="rect">
            <a:avLst/>
          </a:prstGeom>
          <a:solidFill>
            <a:srgbClr val="333333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700" b="1" i="0" u="none" strike="noStrike" cap="none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latin typeface="Helvetica"/>
                <a:cs typeface="Angsana New" pitchFamily="18" charset="-34"/>
              </a:rPr>
              <a:t>Constellation</a:t>
            </a:r>
            <a:endParaRPr kumimoji="0" lang="th-TH" sz="700" b="1" i="0" u="none" strike="noStrike" cap="none" normalizeH="0" baseline="0" dirty="0" smtClean="0">
              <a:ln>
                <a:noFill/>
              </a:ln>
              <a:solidFill>
                <a:srgbClr val="D3D3D3"/>
              </a:solidFill>
              <a:effectLst/>
              <a:latin typeface="Helvetica"/>
              <a:cs typeface="Angsana New" pitchFamily="18" charset="-34"/>
            </a:endParaRPr>
          </a:p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h-TH" sz="700" b="1" i="0" u="none" strike="noStrike" cap="none" normalizeH="0" baseline="0" dirty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700" b="1" i="0" u="none" strike="noStrike" cap="none" normalizeH="0" baseline="0" dirty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  <a:t/>
            </a:r>
            <a:br>
              <a:rPr kumimoji="0" lang="th-TH" sz="700" b="1" i="0" u="none" strike="noStrike" cap="none" normalizeH="0" baseline="0" dirty="0" smtClean="0">
                <a:ln>
                  <a:noFill/>
                </a:ln>
                <a:solidFill>
                  <a:srgbClr val="D3D3D3"/>
                </a:solidFill>
                <a:effectLst/>
                <a:latin typeface="Helvetica"/>
                <a:cs typeface="Angsana New" pitchFamily="18" charset="-34"/>
              </a:rPr>
            </a:br>
            <a:endParaRPr kumimoji="0" lang="th-TH" sz="8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/>
              <a:latin typeface="Helvetica"/>
              <a:cs typeface="Angsana New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3600" b="1" i="0" u="none" strike="noStrike" cap="none" normalizeH="0" baseline="0" dirty="0" smtClean="0">
              <a:ln>
                <a:noFill/>
              </a:ln>
              <a:solidFill>
                <a:srgbClr val="D3D3D3"/>
              </a:solidFill>
              <a:effectLst/>
              <a:latin typeface="Helvetica"/>
              <a:cs typeface="Angsana New" pitchFamily="18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-2844824" y="3356992"/>
            <a:ext cx="24831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Constellation</a:t>
            </a:r>
            <a:endParaRPr lang="th-TH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 cstate="print"/>
          <a:srcRect l="11342" t="17344" r="10624" b="10797"/>
          <a:stretch>
            <a:fillRect/>
          </a:stretch>
        </p:blipFill>
        <p:spPr bwMode="auto">
          <a:xfrm>
            <a:off x="323528" y="1052736"/>
            <a:ext cx="8496944" cy="4399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สี่เหลี่ยมผืนผ้า 4"/>
          <p:cNvSpPr/>
          <p:nvPr/>
        </p:nvSpPr>
        <p:spPr>
          <a:xfrm>
            <a:off x="-2880320" y="2420888"/>
            <a:ext cx="28803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MER per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Symbol</a:t>
            </a:r>
            <a:endParaRPr lang="th-TH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data:image/jpeg;base64,/9j/4AAQSkZJRgABAQAAAQABAAD/2wCEAAkGBxQPDw8NEBAQDw8PDw8PDQ8NFBQPDw8QFRQWFhYRFBQYHCggGBolGxUWIjEiJSkrLi4uFx81ODMsNygtLisBCgoKDg0OGhAQGiwkHyQsLCwsLCwsLCwsLCwsLCwsLCwsLCwsLCwsLCwsLCwsLCwsLCwsLCwsLCwsLCwsLCwsLP/AABEIALcBEwMBEQACEQEDEQH/xAAcAAACAQUBAAAAAAAAAAAAAAAAAQIDBAUHCAb/xABPEAABAwIBBwYGDwYDCQEAAAABAAIDBBESBQYTITFRcQcUQWGBkSIyQlJ0oRc0NWJkcoKSk6Kys8HS4xZDVKOx0WPw8RUjJERTc8PT4TP/xAAaAQEAAwEBAQAAAAAAAAAAAAAAAQIFAwQG/8QALhEBAAICAQMCBQQBBQEAAAAAAAECAxESBCExMlETM0FhcRVioeEiBRRSgfDB/9oADAMBAAIRAxEAPwDeKAQYnOPL8VBFpZTcuuIo2+PI7cNw3no7l0xYrZJ1DnkyxjjctVZYz1qqpxAkMEZ8WKnJb3vHhOPq6lpY+mpT6bZ1+ovafZhzFI84nXJPS83Pr1rruseHPUyOaP6u9OUHGRzR/V3pyg4yfNH9XenKDUjmjve96nlBqRzR/V3pyhHGT5o/q705QcZLmj/e96coTqRzR/V3qOUGpHNH9XenKDjJc0f1d6coOMjmzxrFr9R1qeUHGV9k/OWqpHDBPJYfu5SZIyN2F2zssudsOO/0XrlvTxLZuaGeMdeNE4CKpaLujvdrwNroz08No69qz8/Tzj7/AEe/DnjJ2+r1C87uEAgEAgEAgEAgEAgEAgEAgEAgECJQaCzpy26vrJJb3ZiMdO3obECcJ7fGPHqWxixxjpEMfLknJfaNOwMGrWek9JVp7ojsraRRpOxpE0bGkQ2ekRGxpFJs9IhsaRDZaRDY0ig2WkTSdjSKTY0ijRtGQhwsRcKYGPbM+mlZLG4texwfE8bQRv8Ax3gq0xFo1Km5rO4b9yFlIVdNBVN1CWNriNuF2xzexwI7Fi3rwtNWzS3OsWX6qsEAgEAgEAgEAgEAgEAgEAgEAgsstPLaWpcNRbTzEcQwq1PVCt/TLnTJjtZO5oA7f9FuWYlGR0qovsaVDZ6REbPSJo2NIp0jZ6RRpGxpE0bGkTSdjSKdGxpENlpFGjZaRE7GkROy0qG1vXuuy+4g/gphWZe1zQz8hoMnxU72SyzNfMcDAA1oc8uF3OPX0ArH6rLWckzXu74utpjxxWe8rw8rg6KI265wP/GvPzJ/1P8Ab/Jey58BP0/6acz9T/b/AD/Q9lz4Cfp/005n6n+3+f6Hst/Af5/6afEP1P8Ab/P9D2W/gP8AP/TTmfqf7f5/o/Zb+A/z/wBNOaP1P9v8/wBF7LfwH+f+mnNP6n+3+f6HsufAf5/6acz9T/b/AD/Q9lz4Cfp/005n6n+3+f6HsufAT9P+mnM/U/2/z/RjlcHTRHsnH/rTmfqf7f5/pmsj8pVJO4Mkx0rjqBmAMZPxxs4mymLw74+vxW7T2eza4EAgggi4I1gjeFd7tmgEAgEFhl/2nVejT/duVqeqFb+mXN+TXeNwb+K3LMKF7jVVjxobPGpRs8aGxiRG2RyPkeescW08TpLanP8AFjZ8Z51DhtVMmSuON2lfHjvknVYetpuTGYi8lTFGdzGOlt2ktXmnra/SHpjor/W0I1fJnO0XiqIZTue10JPDxkjra/WCeivHiYl4/KeT5qV+injdE/aMWxw3tcNThwXqpet43WXlvS1J1aFniVldjGhsi9EljUGyxolbzSk+CNnV0lZPV9RNp4R4efJeZ7Quqeh6X/NH4lePSIp7roU7B5De3Wi3GD0DPMb3BDjB6BnmN7ghxg9AzzG9wQ4wfN2eY3uCJ4wObs8xvcERxj2HN2eY3uCJ4wXN2eY3uCI4wRp2eY3uCHGC0DPMb3BDjBGnYfIHZq/ohxhaVFD0s+afwKjSk09nq+TbO51NMyimcTTSuDI8X7iQmwtuaTqI6L333tW2uz2dF1M0twt4n+G5l1bYQCAQWGX/AGnV+jT/AHblanqhW/plzXk87eDfxW5LDheYlAeJSDEiDug9DmZm47KE+E3bBFZ07xtsdjG++NjwAJ3X4583w6/d2wYfi2+31btoqNkEbYYmNjjYLNa0WA/uetZE2m07lr1rFY1CsSoWCCyyxkmKsidBMwOadh2OY7oe09BVqXtSd1UvSt41LRecWSH0NQ+mk128KN+wSRnY8dxBG8FbGLJGSvKGNkxzjtxljMS6OYuiSxKEovdqKpltxpM/ZEzqEsnM1lx6NQ4r5556x9WQxKVxiRJhyCQcgkHIC6JPEgV0CuiCLkESUCxIDEiGOyhHYhw8rbxUSpby6HzeqzPR0s7vGlp4Xv8AjFgJ9d12idw+jxW5UifsyCl0CAQWGcHtOr9Gn+7crU9UK39MuZ6I7eAW5LEXeJEHiRBhyALulShvzMjI/M6GGIi0jxpZ95keASDwFm/JWLnyc7zLa6fH8OkQu84ssNoqaSqfrwCzGbC951NYOJ7hcquPHOS0VhbLkjHWbS0TlnLM1Y8yVEhfc3az92wbmM2AevfdbNMVaRqsMXJkted2lkM1c65aCVtnOfT3AlgJu3D0lgPiuHVt6VzzYK5I+6+HPbHP29m9aeZsjGSMIcx7WvY4bHNIuCOxZExMTqW1ExMbh4vlXySJaMVTR/vKVwJI2mJ5DXDsOF3YV6ujvq/H3eTrce6cvZp661GWiXKEoOnA6e7WiVB1QSQBqF+1ceo+Vb8It4lkaE2ZxJWBDhXwuMSlYw5BIFBIFEpDdtPQBtPUg9YOT+s/wPpD+VW4S9f+yy/Yex/Wf4H0h/KnGT/ZZfs8xUxGN74nanxvdG8bnNJB9YVZeW0TE6lSJRCJcgiSgiXIgsSC2rjqHH8FCtm+8y/c2h9Fg+wF1r4h9Bg+VX8M0rOwQCCwzg9p1fo0/wB25Wp6oVv6ZcyUh28AtxiyucSKniUoMOQZDN6AT1tJAbESVELXD3mMF31QVTLPGkz9l8deV4j7ujlhtxq3lryiRzOlB1HSTvHWLMZ/V60Ogr6rM7r7emrVxlO9aLOLGd5Qbz5J68zZMjaTc08skBJ3Cz2jsa9o7Fj9XXjln792x0dt4o+z0uWqTT0tRAdksEsfzmEX9a4UnjaJei9eVZhzEHkgayt9hEVVKJRIbtHELj1HyrfhFvEslSSai3tC+feeFyHKUpgolIFBIFBmc0KTT19LHa40okd8WMF+v5tu1TXy79PXlkiG8gurdCDTfKJSaHKEpGoTNZMO0YXfWaT2rlbyxesrxyz93mrqryokqRElBAuQRLkQt6s6hxUSiXQGZXubQeiwfYC618Q+hwfLr+GaVnUIBBYZwe06v0af7tytT1Qrf0y5hpj/AEC3GNZWxooiZt3rUp0iXk9KGno+TgXytQ/9x/qieVw6n5Vnbp/mQ6IWO12lOWkn/aMI6BRR246Wa/8AQLV6H0T+f/jL635kfh4Jex4wpG4uRI/8HU7udevRR/8AxZXXeuPw0+i9E/lsUrxPbLlU9Wzo4L6BgolQkiVCQ3aOIXHqPlW/BbxK5BtrWA8i6jn36j6kWVw5BMOQSDkS97ySUeKoqKgjVFE2Np99Ibn1M9avSHv6Cu7Tb2bBzhqtBSVMw1GOCVzfjBpw+uyvPho5bcaWt7QnkSr09NTz/wDVhjeeJaCfWkeE47cqRb3h4rldo/ApqkeS98L+Dhib9h3eq3eH/UK9os1niXNmAuQQLkESUQgXKRQqHahxUIl0JmV7mUHokH2AutfEPocHy6/hmlZ1CAQY/OD2nV+jT/duVqeqFbemXLsbrDuW3tkTGzuhowpRJgohnMyqrRZSoZDs5zEw9QecF/rLnnjeO0fZfDOskS6TWK2GpOW+jIlo6kDU5ksLjuLSHNHbid3LR6G3aas/rq94lrJaDPCDeHI/RmPJgkP/ADE8sovuGGMfd37VkdZbeTXs1ujrrH+XqsuVggpamc7IoJZPmsJXnpHK0Q9F51WZcwDUAOpbrEIlQlFFogN2jiFx6j5Vvwi/iVyFgPIqNRKo0oKrXlEpaQoNz8ldFo8nNkI8Kolkl+SDgb6mX7V1p4bHQ044t+6XKnW6LJr23sZ5Ioh168Z9TClp7J622sUx7nyW1ulyaxl7ugklid342+p47krPY6K28UR7L7P2h0+TapoF3MZpm77xkP1cQCO1TMdl+qpyxTH/ALs0SJFxYZ4kQiXIIFyIQLkFKU/1QdD5k+5lB6JB9gLrXxD6HB8uv4ZtWdQgEGPzh9p1fo0/3blanqhW3iXLTDqHBbTL0kFKEgiNHdSjSbHlpDmmzmkFpG0Eawe9PKrpvN3Kra2kgq22tLG1zgPJeNT2djgR2LEyUmlprLYpblWJWee2b4yjRyU4sJQRJTudsbK29r7gQS09TlbDk+Hfkrmx/ErpzzV0z4ZHwysdHKw2ex4s5p/z07CtqtotG4Y81mJ1K9zdyHLlCdtNADckaWS12Qs6Xu/AdJ1KuXJGOu5WxYpvbUOjsm0TaeGKnjFo4Y2xsB24Wi2vrWHa02mZls1rFYiIeJ5Y8tCChFI0/wC8q3BpA2iFhDnntOFvyivT0lOV+Xs8/VX1TXu0pBC6R7Io2l8kjmsjY3a57jYAdpWpMxEblnxWZnUNqUHI60xAz1bxORciFrTEw7vC1u46ln262d9o7PbXpI13lrrOnIEuTql1LNZ2oPikbqbLGbgPA6NYII6CDt1E+vHljJXlDz3xzSdSxLTrHEKvUfKt+HK/plcgrBeRUCJVGoKgRKQBOoC5Js0DpJ2BDW+zo7I9EKemgpxshijj4lrQCV3fQY68axDXHLLXXkpKUHxWyTvHxjgYfqvXO/sz/wDULd61/wCy5Gq60tVSk+OxkzB1tOF5+szuSh0Fu9q/9tpSMDgWkXDgQQekHaF0aXlzdlGjNPNNTm94ZZIrnpwuIB7QLrjPl89avG019luoQRKI0gXIjSBKIU3lCHReZPuZQeiQfYC618Q+hwfLr+GbVnUIBBj84fadX6NP925Wp6oRbxLlhh1BbLMSBUo0kCiDBUoSBUoe/wCSzPIUUho6h2Glnddkjj4MEp1XO5jrC56CAekleTqcHOOVfL0dPl4f4z4bwBvr37FmNBZZRyRBU25xTwz4fF00bZC3gSNStW9q+mdK2pW3mFaioY4G6OGKOFm3DE1sbb77BRNpmdzKYrFe0LTOHL0FBCZ6iQMbsY395K63iMb5R/1NgrUpa86hW94pG5c85z5ekyhVPqpdV/BijBuIohfCwb9pJPSSVr4scY68YZmS85Lblf8AJrb/AGxQ4rWxy7fO0EmH61lTqd/CnS/TxHxIdFLIabUPLyG48nny8NVf4t4rX7b+te7ot/5PJ1X0aqadY4henP8ALt+HitH+MrpqwnjVGqBUaUSqAoM7mRQ84yjSR2u1solf8WMF+vqJaB2qa+Xfp6cssQ6AXZuPF5z5givqXVTqp8d2sY1jWBwa1o2XJ3kntVZrt5M3SRktymSzZzAFBUsqm1T5MLXtcx0YaHNcLWuDvsexIroxdJGO3KJe1VnraR5U6HQ5Se8DwaiOOYbsQGBw+oD8pcrx3Y/WU45d+7yN1V5SJRCm5BTJRGkHOREQ6NzI9zKD0SD7AXWviH0GH5dfwzas6hAIMfnD7Tq/RZ/u3K1PVCLeJcrNOocAtlm6SBQSBRGkgVKNHdSro7oaetzV5QarJ7Ww3FRTt1NhmJuwbo5BraOo3G4Lhk6el+/iXWme1O3mHvaLlgpXWEsFTET4xaGSsb2hwJ+avJborx4mHojqq/WHt8j5agrWaWmmZM3VfAfCbfoc062nqIC816WpOrQ9FbxaNwu6mmZK0skYyRh2tkaHtPEHUoiZjwmYifLx+XuTzJzo5JnQmmDGPe99K4xhrWgknAbs2Dcu9OpyxOt7/LjfBj1vWmh6WqdFIyaJxY+N7ZInbXNc03aetaloiY1LwRuJ3DbdDyyRaIaelmE4HhCAsdC47wXOBaOqxt1rPt0dt9p7PbHUxrvDWuduccmUql1VKAwBoZFE03bFGLnDfpNyST033WC9eLHGOuoee95vO5YZh1jiFGf5dvw5Xj/GV00rDeJVaVAqNKJTCJbF5GaHFUVNSRqiiZE0++kOI9wYPnK9I+r3dDX/ACmzbS6NNihnLR/xtJ9PH+ZRuHP42P8A5QDnLR/xtJ9PH+ZNwfGx/wDKGUBUujXPLNQYoKaqA1xSuid8WQXBPawD5Spd4OupusWaoXNm6V6OglnJbDDLMR4whY6TDxwjUmk1pa3iFvUwujcY5GPje3xmSNLHji06wmkTExOpW7iiqmSpHSGZHuZQeiQfYC6V8Q3sPy4/DNqzqEAgsMvtvR1YGsmmnA46NytT1Qi3iXKjNg4BbDPSQMKUaO6KpKUGCgalAQVqOrkheJYZHxSN8V8Tixw6rjo6lExFo1JEzE7hsHN/lbqIbMrI21TBq0kdopwN5Hiu+rxXkydHWfTOnpp1No9Xdms9eUKlqslTx0sp08+CF0MjSyRrHG7yRsIwgi4JGsLli6e1ckco7Q6ZM1Zp2acK0HjIqEolExAZtHELjn+Xb8Iv6ZXYKxHhVGlQKjSiVQFEt28k9BosmtkIs6olkmN918DfUwHtXWvhrdHXWPfuz+c9dzeiqpwbGOCQs+Phs36xCmZdstuNJlzm3VqXFhRAKJ06GzMr+c5PpJibuMLWPO97PAce9pXaPDbwX5Y4lTz6oOcZNq4gLuERlYBtL4/DAHHDbtSfCOopyxzDn4XNgNZNg3rJ2LixfLo7IGSGUVPFTRgAMaMbhtkfbwnu3kld4jTcx44pWKw8xys5HZNQOqsI01KWua8bTGXBr2E7teLi1VtHZw6zHFse/rDRziubIQJQdIZj+5lB6JB9gLpXxDew/Lj8M4rOgQCBPaCCDrBFiN4Qct50ZFdk+sno3AgRvJhJ8uEm8bwenwdR6wR0LXx351izw3rxnTFhXUMIhJSiTCINSg0BdAXRARJIEiSUJgioSGbRxXLP8u34Vv6ZXIKxHiVGlEqjSgqMBcQ1ou5xAaBtJOoDvUJ06XyTRCnp4KduyGKOMdeFoF/Uu7dpXjWIeR5X63R5PEPTUTxs+Sy8hPexveq3ns83WW1j17tL3XJli6Db3IzX46WemJuYJsbRuZK24+s1/eulPDS6K26TX2bCcLix1g6iFd7XNmWKM0tVPTjUYJnsZfc13gHuse1cZ7Swr14WmPaXQmQsqsrKeKpiILZGguHSx9vCYesHUusNrHeL1i0PMcrWWGQZPfTYhpqotYxnTgDg57yN1hbi4KLT2cOrvFcevrLRbiubJQJRDpLMf3Lyf6JB9gLpXxDdw+iGcVnQIBAIPL59ZmRZViAJ0VREDoJwL2vtY8eUw+raOm/XFlnHP2UvSLNDZwZsVWT3EVMDmNB1TMu+B3WJALDgbHqWjTJW/iXktSa+WHBuuiiQRBqUGCiApQLoC6AugV1CRdEkSido3Q2uKKkkmxGKN8ojBfKY2l7Y2tFy55GposDtXDqJiKTv2LRM1nRgrFeFMFBUBRKbSoFXSHznd5RO59yLidpJ4m6BXQF0DDiNhI4akD0h853eUTufdEu7UQuKHKs1MSYJ5YS7xtE9zA7iBqKmOya3tX0zpbVdU+V5klkfLIdr5XF7zxJ1oi0zadytiUVQUDpXMgWyZk/0OnPewFda+IbmL0Qzas6BAIBAIERfUdYO26DRPLFlOF1W2ip4YWc38KpljjY175nDVGXAXIa06+t3vVodLWYryn6vJmmN6hr5epwO6D1ea+YFXlCz2s5vTmx09QC0OG+Nm1/HUOtccnUVp95dK4bWbczd5OKKjbd0TauUizpatrZB8mM+C0dl+srxX6i9vrp6aYa1Zv8AZmj/AIGj+gi/KufxL+8r8K+w/Zmj/gaP6CL8qfEt7ycK+w/Zmj/gaP6CL8qfEt7ycK+xfszR/wADR/QRflT4l/eThX2H7M0X8DR/QRflT4l/eThX2H7M0X8DR/QRflT4lveTjX2NubVGDcUNGDvEEX5VHO3ucY9l7JRsMToMDWxvY5hY0BrcLhYiw6lXymY3GnM2X8kvoqmWkkBxROIaT5bPJeOoj8Vx8dmJkpNLTCwaUUVAUEwUSmCoEgUSEAgEBdBElEIEqRAlEKbigvsg5JfW1MNJEDilcAXbQxnlSHqAufV0prfZfHSb2iIdO00AjYyJgsyNjWMG5rRYDuC7NuI1CqiQgEAgEGBz3zhbk2ilqjYyf/nTMPlzOBwjgLFx6mldMWOb20pe3GNuZppXPc6R7i573OfI921znG7nHrJJK1Y9oeKXoc18yavKNnQx6OA7ame7Ire86X/JFusLnkzVp58rVx2s3BmryaUlDhkkbzuoFjpZwMDHb44tjdfSbkb14cnUXv28Q9NMNa93tlwdQgEAgEAgEAgEAg8xntmbFlSMXOiqGA6GcC5HvHjym/5Crau3HNhrkhpXLeZVbRuIkp3yMB1S04MsZG/wRcdoC5zEwzb9Pev0YXQvGoseDuLT/ZHPjPskI3eY75p/shxn2SEbvNf80/2Q4z7JCN3mP+af7Ian2PRu8x/zT/ZDU+x6J3mv+af7Ian2RcxwFy1wHSSCAENSgXIhAuQRLkQTWlxs0Fx3NBJ7giYiZ8M7kTMmtrHAR0742E65agGGMDf4Qu75IKREy606e9p8N1Zk5mxZLjOE6WokAE07hYkeYweS2/R09PRbpEaaWHDGOOz06s7BAIBAIBBpjPGnq84K8w0cZNFRl0LaiQllO6W9pZMVvD1jCA0E2bfyl7sU1w13bzLzXi2S2o8PVZrcltLSYZaj/jJxY3lFoGH3sXTxdfsXHJ1Nrdo7Q6UxRD3gFtQ1AbF53U0AgEAgV0BdAXQF0BdAXQF0BdAXQCI0EToIaCGghoIaJ7A4FpAIIsQdYI3EIjTwOdHJfBUYpaUilmOvCBenefi+R8nV1FVmry5OlrbvXs1NnBm9UUD8FTEWAmzZG+FE/wCK/Z2Gx6lz1MPDfFanlhyUc2UzVy67J9ZDVtuQw4ZmD95E7U9nG2sdYCROnTFk4W26YpKhssbJo3B8cjGvjcNYc1wuCOwrs2InfdVRIQCAQCBXQJxGw7EEI8LAGtAa1oAa1oADQNgAGwIAyhAjOEETUBBE1IQR50ECNWEETWIFzxAc8QLnqBc9QHPUC56gfPUC56gfPUBz1A+eIHzxA+eIHzsIJc6CBiqCCFTo5WOjkYyRjhZzHgOa4biCiJiJjUtcZ0clkUmKWgeIX6zoJSTC4+9dtZ6xwVJp7PJk6SJ71arytkmakk0VRE6J3RiHguG9rhqcOCo8N8dqz3htXkVzmxxvyZK7wogZaUna6Inw2fJcb8HdSvSfo93S5NxxltLErvYd0DQCBFBazT2QWj6xBRdWIKRqygiakoIGoKBacoEZigWlKBaUoDSFAtIUBjKAxlAY0BjQGNAY0BjKAxlAaQoDSFA9IUBpSgemKBicoJCoKCQqSgoV8UdQwxTxsljO1sgDhxG4ppW1YtGpeFq8x30lRHXZMks+F4kbTzHaNhY1+4gkWO/aqTWY7w809PxnlRsmkyiXsa8tcwuaCWP1OYSPFPWFd6oncLyKquiV7G66CaBOCCyqIboLGSlKCi6mKCBpyggYSgRiKBaMoFgQLAgMKAwoDCgVkBZAWQFkBZAWQFkBZA8KAwoDCgMKB4EBo0D0RQSEJQSEBQTbTFBVZSlBdQ01kGQibZBUQCBEIImNBAwhBE04QQNKEETSBBA0aCJo0CNEgiaJAuZIFzJAuZIFzJAcyQHMkBzJAcyQHMkD5kgOZIHzJBIUSBiiQSFEgkKNBIUiCQpQgmKcIJCAIJiIIJBqCSAQCAQCAQCAQCBWQFkBZAWQGFAYUCwoDCgMKAwoDCgMKAwoHhQGFAYUBhQFkBZAWQNAIBAIBAIBAIP/2Q==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8" name="Picture 8" descr="http://sacnas.org/sites/sacnas.civicactions.net/files/imagecache/wysiwyg_imageupload_lightbox_preset/wysiwyg_imageupload/63/Q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124200"/>
            <a:ext cx="3206065" cy="21336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634801" y="1484784"/>
            <a:ext cx="191270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 smtClean="0"/>
              <a:t>END</a:t>
            </a:r>
            <a:endParaRPr lang="th-TH" sz="5400" b="1" dirty="0" smtClean="0"/>
          </a:p>
          <a:p>
            <a:pPr algn="ctr"/>
            <a:r>
              <a:rPr lang="th-TH" sz="5400" b="1" dirty="0" smtClean="0"/>
              <a:t>ขอบคุณ</a:t>
            </a:r>
            <a:endParaRPr lang="th-TH" sz="5400" b="1" dirty="0"/>
          </a:p>
        </p:txBody>
      </p:sp>
    </p:spTree>
    <p:extLst>
      <p:ext uri="{BB962C8B-B14F-4D97-AF65-F5344CB8AC3E}">
        <p14:creationId xmlns:p14="http://schemas.microsoft.com/office/powerpoint/2010/main" xmlns="" val="2633976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idx="4294967295"/>
          </p:nvPr>
        </p:nvSpPr>
        <p:spPr>
          <a:xfrm>
            <a:off x="179512" y="2276872"/>
            <a:ext cx="8712968" cy="38884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คลื่นพาห์ความถี่วิทยุ 87.5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0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–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107.75 </a:t>
            </a:r>
            <a:r>
              <a:rPr kumimoji="0" lang="en-US" sz="2400" b="1" kern="1200" dirty="0" err="1" smtClean="0">
                <a:latin typeface="TH SarabunPSK" pitchFamily="34" charset="-34"/>
                <a:ea typeface="+mn-ea"/>
                <a:cs typeface="TH SarabunPSK" pitchFamily="34" charset="-34"/>
              </a:rPr>
              <a:t>MHz</a:t>
            </a:r>
            <a:r>
              <a:rPr lang="en-US" sz="2400" b="1" dirty="0" err="1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>
              <a:buNone/>
            </a:pP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2400" b="1" dirty="0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ได้แก่ </a:t>
            </a:r>
            <a:r>
              <a:rPr lang="en-US" sz="2400" b="1" dirty="0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87.50 MHz.,87.75 MHz.,88.00 MHz.,88.25 MHz.,88.50 </a:t>
            </a:r>
            <a:r>
              <a:rPr lang="en-US" sz="2400" b="1" dirty="0" err="1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2400" b="1" dirty="0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 , .. , 107,25     </a:t>
            </a:r>
            <a:r>
              <a:rPr lang="en-US" sz="2400" b="1" dirty="0" err="1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2400" b="1" dirty="0" smtClean="0">
                <a:solidFill>
                  <a:srgbClr val="FF9933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aseline="0" dirty="0" smtClean="0">
                <a:latin typeface="TH SarabunPSK" pitchFamily="34" charset="-34"/>
                <a:cs typeface="TH SarabunPSK" pitchFamily="34" charset="-34"/>
              </a:rPr>
              <a:t>การมอดูเลตแบบ </a:t>
            </a:r>
            <a:r>
              <a:rPr lang="en-US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FM </a:t>
            </a:r>
            <a:r>
              <a:rPr lang="en-US" sz="2400" baseline="0" dirty="0" smtClean="0">
                <a:latin typeface="TH SarabunPSK" pitchFamily="34" charset="-34"/>
                <a:cs typeface="TH SarabunPSK" pitchFamily="34" charset="-34"/>
              </a:rPr>
              <a:t>(Frequency Modulation: FM)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aseline="0" dirty="0" smtClean="0">
                <a:latin typeface="TH SarabunPSK" pitchFamily="34" charset="-34"/>
                <a:cs typeface="TH SarabunPSK" pitchFamily="34" charset="-34"/>
              </a:rPr>
              <a:t>ช่องห่างระหว่างคลื่นพาห์ </a:t>
            </a:r>
            <a:r>
              <a:rPr lang="en-US" sz="2400" baseline="0" dirty="0" smtClean="0">
                <a:latin typeface="TH SarabunPSK" pitchFamily="34" charset="-34"/>
                <a:cs typeface="TH SarabunPSK" pitchFamily="34" charset="-34"/>
              </a:rPr>
              <a:t>(Channel Spacing)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ห่างกัน </a:t>
            </a:r>
            <a:r>
              <a:rPr lang="th-TH" sz="2400" b="1" baseline="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250 </a:t>
            </a:r>
            <a:r>
              <a:rPr lang="en-US" sz="2400" b="1" baseline="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KHz</a:t>
            </a:r>
            <a:r>
              <a:rPr lang="en-US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endParaRPr lang="en-US" sz="2400" b="1" baseline="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ความกว้างแถบคลื่น</a:t>
            </a:r>
            <a:r>
              <a:rPr lang="th-TH" sz="2400" baseline="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 baseline="0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ไม่เกิน 200 </a:t>
            </a:r>
            <a:r>
              <a:rPr kumimoji="0" lang="en-US" sz="2400" b="1" kern="1200" baseline="0" dirty="0" smtClean="0">
                <a:solidFill>
                  <a:srgbClr val="FF66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KHz. </a:t>
            </a:r>
          </a:p>
          <a:p>
            <a:pPr>
              <a:buFont typeface="Wingdings" pitchFamily="2" charset="2"/>
              <a:buChar char="Ø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kumimoji="0" lang="th-TH" sz="2400" kern="1200" baseline="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ค่าเบี่ยงเบนความถี่ </a:t>
            </a:r>
            <a:r>
              <a:rPr kumimoji="0" lang="en-US" sz="2400" kern="1200" baseline="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(Frequency Deviation) </a:t>
            </a:r>
            <a:r>
              <a:rPr kumimoji="0" lang="th-TH" sz="2400" kern="1200" baseline="0" dirty="0" smtClean="0">
                <a:solidFill>
                  <a:schemeClr val="tx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ไม่เกิน </a:t>
            </a:r>
            <a:r>
              <a:rPr kumimoji="0" lang="th-TH" sz="2400" b="1" kern="1200" baseline="0" dirty="0" smtClean="0">
                <a:solidFill>
                  <a:srgbClr val="FF66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+-75 </a:t>
            </a:r>
            <a:r>
              <a:rPr kumimoji="0" lang="en-US" sz="2400" b="1" kern="1200" baseline="0" dirty="0" smtClean="0">
                <a:solidFill>
                  <a:srgbClr val="FF66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(KHz)</a:t>
            </a:r>
            <a:endParaRPr kumimoji="0" lang="th-TH" sz="2400" b="1" kern="1200" baseline="0" dirty="0" smtClean="0">
              <a:solidFill>
                <a:srgbClr val="FF6600"/>
              </a:solidFill>
              <a:latin typeface="TH SarabunPSK" pitchFamily="34" charset="-34"/>
              <a:ea typeface="+mn-ea"/>
              <a:cs typeface="TH SarabunPSK" pitchFamily="34" charset="-34"/>
            </a:endParaRPr>
          </a:p>
          <a:p>
            <a:pPr>
              <a:buNone/>
            </a:pPr>
            <a:r>
              <a:rPr lang="th-TH" sz="2400" b="1" dirty="0" smtClean="0">
                <a:solidFill>
                  <a:srgbClr val="FF660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kumimoji="0" lang="th-TH" sz="2400" kern="1200" baseline="0" dirty="0" smtClean="0">
                <a:solidFill>
                  <a:srgbClr val="FF66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ขณะผสมคลื่นเสียง</a:t>
            </a:r>
            <a:endParaRPr lang="th-TH" sz="2400" dirty="0" smtClean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23528" y="1628800"/>
            <a:ext cx="1468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sz="3200" b="1" dirty="0" smtClean="0">
                <a:solidFill>
                  <a:schemeClr val="accent1"/>
                </a:solidFill>
                <a:latin typeface="TH SarabunPSK" pitchFamily="34" charset="-34"/>
                <a:cs typeface="TH SarabunPSK" pitchFamily="34" charset="-34"/>
              </a:rPr>
              <a:t>ความถี่วิทยุ</a:t>
            </a:r>
            <a:endParaRPr lang="th-TH" sz="3200" b="1" dirty="0">
              <a:solidFill>
                <a:schemeClr val="accent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" name="กลุ่ม 9"/>
          <p:cNvGrpSpPr/>
          <p:nvPr/>
        </p:nvGrpSpPr>
        <p:grpSpPr>
          <a:xfrm>
            <a:off x="5580112" y="1052736"/>
            <a:ext cx="2898550" cy="1336214"/>
            <a:chOff x="6012160" y="3068960"/>
            <a:chExt cx="2898550" cy="1336214"/>
          </a:xfrm>
        </p:grpSpPr>
        <p:pic>
          <p:nvPicPr>
            <p:cNvPr id="32770" name="Picture 2" descr="ผลการค้นหารูปภาพสำหรับ fm deviatio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85068" y="3068960"/>
              <a:ext cx="2491388" cy="1008112"/>
            </a:xfrm>
            <a:prstGeom prst="rect">
              <a:avLst/>
            </a:prstGeom>
            <a:noFill/>
          </p:spPr>
        </p:pic>
        <p:sp>
          <p:nvSpPr>
            <p:cNvPr id="9" name="สี่เหลี่ยมผืนผ้า 8"/>
            <p:cNvSpPr/>
            <p:nvPr/>
          </p:nvSpPr>
          <p:spPr>
            <a:xfrm>
              <a:off x="6012160" y="4005064"/>
              <a:ext cx="289855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การผสมคลื่น 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(Modulation) </a:t>
              </a:r>
              <a:r>
                <a:rPr lang="th-TH" sz="2000" b="1" dirty="0" smtClean="0">
                  <a:latin typeface="TH SarabunPSK" pitchFamily="34" charset="-34"/>
                  <a:cs typeface="TH SarabunPSK" pitchFamily="34" charset="-34"/>
                </a:rPr>
                <a:t>แบบ </a:t>
              </a:r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FM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0" y="41015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467544" y="144961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กลุ่ม 55"/>
          <p:cNvGrpSpPr/>
          <p:nvPr/>
        </p:nvGrpSpPr>
        <p:grpSpPr>
          <a:xfrm>
            <a:off x="323528" y="937864"/>
            <a:ext cx="6912768" cy="5225214"/>
            <a:chOff x="1043608" y="980728"/>
            <a:chExt cx="6912768" cy="5225214"/>
          </a:xfrm>
        </p:grpSpPr>
        <p:sp>
          <p:nvSpPr>
            <p:cNvPr id="3" name="สี่เหลี่ยมผืนผ้า 2"/>
            <p:cNvSpPr/>
            <p:nvPr/>
          </p:nvSpPr>
          <p:spPr>
            <a:xfrm>
              <a:off x="3563888" y="1311624"/>
              <a:ext cx="1944216" cy="4029962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" name="สี่เหลี่ยมมุมมน 3"/>
            <p:cNvSpPr/>
            <p:nvPr/>
          </p:nvSpPr>
          <p:spPr>
            <a:xfrm>
              <a:off x="3923928" y="2483604"/>
              <a:ext cx="1224136" cy="2808312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cxnSp>
          <p:nvCxnSpPr>
            <p:cNvPr id="6" name="ลูกศรเชื่อมต่อแบบตรง 5"/>
            <p:cNvCxnSpPr>
              <a:stCxn id="3" idx="2"/>
              <a:endCxn id="4" idx="0"/>
            </p:cNvCxnSpPr>
            <p:nvPr/>
          </p:nvCxnSpPr>
          <p:spPr>
            <a:xfrm flipV="1">
              <a:off x="4535996" y="2483604"/>
              <a:ext cx="0" cy="2857982"/>
            </a:xfrm>
            <a:prstGeom prst="straightConnector1">
              <a:avLst/>
            </a:prstGeom>
            <a:ln w="635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ตัวเชื่อมต่อตรง 7"/>
            <p:cNvCxnSpPr/>
            <p:nvPr/>
          </p:nvCxnSpPr>
          <p:spPr>
            <a:xfrm>
              <a:off x="1043608" y="5363924"/>
              <a:ext cx="6912768" cy="0"/>
            </a:xfrm>
            <a:prstGeom prst="line">
              <a:avLst/>
            </a:prstGeom>
            <a:ln w="635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สี่เหลี่ยมผืนผ้า 10"/>
            <p:cNvSpPr/>
            <p:nvPr/>
          </p:nvSpPr>
          <p:spPr>
            <a:xfrm>
              <a:off x="1043608" y="1311624"/>
              <a:ext cx="1944216" cy="4026012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สี่เหลี่ยมผืนผ้า 11"/>
            <p:cNvSpPr/>
            <p:nvPr/>
          </p:nvSpPr>
          <p:spPr>
            <a:xfrm>
              <a:off x="6012160" y="1311624"/>
              <a:ext cx="1944216" cy="4006160"/>
            </a:xfrm>
            <a:prstGeom prst="rect">
              <a:avLst/>
            </a:prstGeom>
            <a:solidFill>
              <a:schemeClr val="tx2">
                <a:lumMod val="40000"/>
                <a:lumOff val="60000"/>
                <a:alpha val="5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cxnSp>
          <p:nvCxnSpPr>
            <p:cNvPr id="13" name="ลูกศรเชื่อมต่อแบบตรง 12"/>
            <p:cNvCxnSpPr/>
            <p:nvPr/>
          </p:nvCxnSpPr>
          <p:spPr>
            <a:xfrm flipV="1">
              <a:off x="1979712" y="2492896"/>
              <a:ext cx="0" cy="2869272"/>
            </a:xfrm>
            <a:prstGeom prst="straightConnector1">
              <a:avLst/>
            </a:prstGeom>
            <a:ln w="635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ลูกศรเชื่อมต่อแบบตรง 13"/>
            <p:cNvCxnSpPr/>
            <p:nvPr/>
          </p:nvCxnSpPr>
          <p:spPr>
            <a:xfrm flipV="1">
              <a:off x="7092280" y="2492896"/>
              <a:ext cx="0" cy="2869272"/>
            </a:xfrm>
            <a:prstGeom prst="straightConnector1">
              <a:avLst/>
            </a:prstGeom>
            <a:ln w="63500" cmpd="sng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534088" y="5431160"/>
              <a:ext cx="10775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99.75 </a:t>
              </a:r>
              <a:r>
                <a:rPr lang="en-US" sz="2000" b="1" dirty="0" err="1" smtClean="0">
                  <a:latin typeface="TH SarabunPSK" pitchFamily="34" charset="-34"/>
                  <a:cs typeface="TH SarabunPSK" pitchFamily="34" charset="-34"/>
                </a:rPr>
                <a:t>MHz.</a:t>
              </a:r>
              <a:endParaRPr lang="th-TH" sz="2000" b="1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052892" y="5517232"/>
              <a:ext cx="9364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100 </a:t>
              </a:r>
              <a:r>
                <a:rPr lang="en-US" sz="2000" b="1" dirty="0" err="1" smtClean="0">
                  <a:latin typeface="TH SarabunPSK" pitchFamily="34" charset="-34"/>
                  <a:cs typeface="TH SarabunPSK" pitchFamily="34" charset="-34"/>
                </a:rPr>
                <a:t>MHz.</a:t>
              </a:r>
              <a:endParaRPr lang="th-TH" sz="2000" b="1" dirty="0" smtClean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540056" y="5478964"/>
              <a:ext cx="11737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latin typeface="TH SarabunPSK" pitchFamily="34" charset="-34"/>
                  <a:cs typeface="TH SarabunPSK" pitchFamily="34" charset="-34"/>
                </a:rPr>
                <a:t>100.05 </a:t>
              </a:r>
              <a:r>
                <a:rPr lang="en-US" sz="2000" b="1" dirty="0" err="1" smtClean="0">
                  <a:latin typeface="TH SarabunPSK" pitchFamily="34" charset="-34"/>
                  <a:cs typeface="TH SarabunPSK" pitchFamily="34" charset="-34"/>
                </a:rPr>
                <a:t>MHz.</a:t>
              </a:r>
              <a:endParaRPr lang="th-TH" sz="2000" b="1" dirty="0" smtClean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30" name="สี่เหลี่ยมมุมมน 29"/>
            <p:cNvSpPr/>
            <p:nvPr/>
          </p:nvSpPr>
          <p:spPr>
            <a:xfrm>
              <a:off x="6444208" y="2483604"/>
              <a:ext cx="1224136" cy="2808312"/>
            </a:xfrm>
            <a:prstGeom prst="roundRect">
              <a:avLst/>
            </a:prstGeom>
            <a:solidFill>
              <a:srgbClr val="FFC000">
                <a:alpha val="5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cxnSp>
          <p:nvCxnSpPr>
            <p:cNvPr id="27" name="ลูกศรเชื่อมต่อแบบตรง 26"/>
            <p:cNvCxnSpPr>
              <a:stCxn id="25" idx="1"/>
            </p:cNvCxnSpPr>
            <p:nvPr/>
          </p:nvCxnSpPr>
          <p:spPr>
            <a:xfrm flipH="1">
              <a:off x="5004049" y="1697506"/>
              <a:ext cx="2194347" cy="1002122"/>
            </a:xfrm>
            <a:prstGeom prst="straightConnector1">
              <a:avLst/>
            </a:prstGeom>
            <a:ln w="50800" cmpd="sng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สี่เหลี่ยมมุมมน 30"/>
            <p:cNvSpPr/>
            <p:nvPr/>
          </p:nvSpPr>
          <p:spPr>
            <a:xfrm>
              <a:off x="1374504" y="2492896"/>
              <a:ext cx="1224136" cy="2808312"/>
            </a:xfrm>
            <a:prstGeom prst="roundRect">
              <a:avLst/>
            </a:prstGeom>
            <a:solidFill>
              <a:srgbClr val="FFC000">
                <a:alpha val="59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dirty="0"/>
            </a:p>
          </p:txBody>
        </p:sp>
        <p:grpSp>
          <p:nvGrpSpPr>
            <p:cNvPr id="2" name="กลุ่ม 34"/>
            <p:cNvGrpSpPr/>
            <p:nvPr/>
          </p:nvGrpSpPr>
          <p:grpSpPr>
            <a:xfrm>
              <a:off x="2051720" y="3851756"/>
              <a:ext cx="2481329" cy="936104"/>
              <a:chOff x="2555776" y="4077072"/>
              <a:chExt cx="1977273" cy="936104"/>
            </a:xfrm>
          </p:grpSpPr>
          <p:sp>
            <p:nvSpPr>
              <p:cNvPr id="33" name="ลูกศรซ้าย-ขวา 32"/>
              <p:cNvSpPr/>
              <p:nvPr/>
            </p:nvSpPr>
            <p:spPr>
              <a:xfrm>
                <a:off x="2555776" y="4077072"/>
                <a:ext cx="1944216" cy="9361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2613157" y="4304385"/>
                <a:ext cx="191989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Channel Spacing</a:t>
                </a:r>
              </a:p>
              <a:p>
                <a:pPr algn="ctr"/>
                <a:r>
                  <a:rPr lang="en-US" sz="1400" b="1" dirty="0" smtClean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(250 kHz)</a:t>
                </a:r>
                <a:endParaRPr lang="th-TH" sz="1400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5" name="กลุ่ม 36"/>
            <p:cNvGrpSpPr/>
            <p:nvPr/>
          </p:nvGrpSpPr>
          <p:grpSpPr>
            <a:xfrm>
              <a:off x="4572000" y="3851756"/>
              <a:ext cx="2520280" cy="936104"/>
              <a:chOff x="2555776" y="4077072"/>
              <a:chExt cx="1977272" cy="936104"/>
            </a:xfrm>
          </p:grpSpPr>
          <p:sp>
            <p:nvSpPr>
              <p:cNvPr id="38" name="ลูกศรซ้าย-ขวา 37"/>
              <p:cNvSpPr/>
              <p:nvPr/>
            </p:nvSpPr>
            <p:spPr>
              <a:xfrm>
                <a:off x="2555776" y="4077072"/>
                <a:ext cx="1944216" cy="936104"/>
              </a:xfrm>
              <a:prstGeom prst="left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2665925" y="4304385"/>
                <a:ext cx="186712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Channel Spacing</a:t>
                </a:r>
              </a:p>
              <a:p>
                <a:pPr algn="ctr"/>
                <a:r>
                  <a:rPr lang="en-US" sz="1600" b="1" dirty="0" smtClean="0">
                    <a:solidFill>
                      <a:schemeClr val="bg1"/>
                    </a:solidFill>
                    <a:latin typeface="TH SarabunPSK" pitchFamily="34" charset="-34"/>
                    <a:cs typeface="TH SarabunPSK" pitchFamily="34" charset="-34"/>
                  </a:rPr>
                  <a:t>(250 kHz)</a:t>
                </a:r>
                <a:endParaRPr lang="th-TH" sz="1600" dirty="0">
                  <a:solidFill>
                    <a:schemeClr val="bg1"/>
                  </a:solidFill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grpSp>
          <p:nvGrpSpPr>
            <p:cNvPr id="7" name="กลุ่ม 39"/>
            <p:cNvGrpSpPr/>
            <p:nvPr/>
          </p:nvGrpSpPr>
          <p:grpSpPr>
            <a:xfrm>
              <a:off x="3563888" y="1527648"/>
              <a:ext cx="1944216" cy="936104"/>
              <a:chOff x="2555776" y="4345252"/>
              <a:chExt cx="1944216" cy="936104"/>
            </a:xfrm>
          </p:grpSpPr>
          <p:sp>
            <p:nvSpPr>
              <p:cNvPr id="41" name="ลูกศรซ้าย-ขวา 40"/>
              <p:cNvSpPr/>
              <p:nvPr/>
            </p:nvSpPr>
            <p:spPr>
              <a:xfrm>
                <a:off x="2555776" y="4345252"/>
                <a:ext cx="1944216" cy="936104"/>
              </a:xfrm>
              <a:prstGeom prst="leftRightArrow">
                <a:avLst/>
              </a:prstGeom>
              <a:solidFill>
                <a:schemeClr val="accent1">
                  <a:alpha val="43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dirty="0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2586902" y="4581846"/>
                <a:ext cx="186712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 smtClean="0">
                    <a:latin typeface="TH SarabunPSK" pitchFamily="34" charset="-34"/>
                    <a:cs typeface="TH SarabunPSK" pitchFamily="34" charset="-34"/>
                  </a:rPr>
                  <a:t>Channel Bandwidth </a:t>
                </a:r>
              </a:p>
              <a:p>
                <a:pPr algn="ctr"/>
                <a:r>
                  <a:rPr lang="en-US" sz="1400" b="1" dirty="0" smtClean="0">
                    <a:latin typeface="TH SarabunPSK" pitchFamily="34" charset="-34"/>
                    <a:cs typeface="TH SarabunPSK" pitchFamily="34" charset="-34"/>
                  </a:rPr>
                  <a:t>200 kHz.</a:t>
                </a:r>
                <a:endParaRPr lang="th-TH" sz="1400" b="1" dirty="0">
                  <a:latin typeface="TH SarabunPSK" pitchFamily="34" charset="-34"/>
                  <a:cs typeface="TH SarabunPSK" pitchFamily="34" charset="-34"/>
                </a:endParaRPr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3867700" y="2863969"/>
              <a:ext cx="68640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- 75 kHz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507006" y="2858392"/>
              <a:ext cx="71686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00" dirty="0" smtClean="0"/>
                <a:t>+ 75 kHz</a:t>
              </a:r>
            </a:p>
          </p:txBody>
        </p:sp>
        <p:sp>
          <p:nvSpPr>
            <p:cNvPr id="53" name="ลูกศรซ้าย-ขวา 52"/>
            <p:cNvSpPr/>
            <p:nvPr/>
          </p:nvSpPr>
          <p:spPr>
            <a:xfrm>
              <a:off x="4572000" y="4869160"/>
              <a:ext cx="1224136" cy="36004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4" name="ลูกศรซ้าย-ขวา 53"/>
            <p:cNvSpPr/>
            <p:nvPr/>
          </p:nvSpPr>
          <p:spPr>
            <a:xfrm>
              <a:off x="3275856" y="4869160"/>
              <a:ext cx="1224136" cy="360040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002670" y="5805832"/>
              <a:ext cx="121860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100.125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MHz.</a:t>
              </a:r>
              <a:endParaRPr lang="th-TH" sz="2000" dirty="0" smtClean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712066" y="5793297"/>
              <a:ext cx="112562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100.10 </a:t>
              </a:r>
              <a:r>
                <a:rPr lang="en-US" sz="2000" dirty="0" err="1" smtClean="0">
                  <a:latin typeface="TH SarabunPSK" pitchFamily="34" charset="-34"/>
                  <a:cs typeface="TH SarabunPSK" pitchFamily="34" charset="-34"/>
                </a:rPr>
                <a:t>MHz.</a:t>
              </a:r>
              <a:endParaRPr lang="th-TH" sz="2000" dirty="0" smtClean="0">
                <a:latin typeface="TH SarabunPSK" pitchFamily="34" charset="-34"/>
                <a:cs typeface="TH SarabunPSK" pitchFamily="34" charset="-34"/>
              </a:endParaRPr>
            </a:p>
          </p:txBody>
        </p:sp>
        <p:cxnSp>
          <p:nvCxnSpPr>
            <p:cNvPr id="60" name="ลูกศรเชื่อมต่อแบบตรง 59"/>
            <p:cNvCxnSpPr/>
            <p:nvPr/>
          </p:nvCxnSpPr>
          <p:spPr>
            <a:xfrm flipV="1">
              <a:off x="5508104" y="5517232"/>
              <a:ext cx="0" cy="2880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ตัวเชื่อมต่อหักมุม 70"/>
            <p:cNvCxnSpPr/>
            <p:nvPr/>
          </p:nvCxnSpPr>
          <p:spPr>
            <a:xfrm rot="10800000">
              <a:off x="5796136" y="5517233"/>
              <a:ext cx="504056" cy="315035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ตัวเชื่อมต่อตรง 81"/>
            <p:cNvCxnSpPr/>
            <p:nvPr/>
          </p:nvCxnSpPr>
          <p:spPr>
            <a:xfrm>
              <a:off x="3275856" y="980728"/>
              <a:ext cx="0" cy="4608512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ตัวเชื่อมต่อตรง 83"/>
            <p:cNvCxnSpPr/>
            <p:nvPr/>
          </p:nvCxnSpPr>
          <p:spPr>
            <a:xfrm>
              <a:off x="5768732" y="980728"/>
              <a:ext cx="0" cy="4554651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ตัวเชื่อมต่อตรง 86"/>
            <p:cNvCxnSpPr/>
            <p:nvPr/>
          </p:nvCxnSpPr>
          <p:spPr>
            <a:xfrm>
              <a:off x="5508104" y="996981"/>
              <a:ext cx="0" cy="4554651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ตัวเชื่อมต่อตรง 87"/>
            <p:cNvCxnSpPr/>
            <p:nvPr/>
          </p:nvCxnSpPr>
          <p:spPr>
            <a:xfrm>
              <a:off x="3563888" y="980728"/>
              <a:ext cx="0" cy="4608512"/>
            </a:xfrm>
            <a:prstGeom prst="line">
              <a:avLst/>
            </a:prstGeom>
            <a:ln w="158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8" name="Picture 2" descr="https://encrypted-tbn1.gstatic.com/images?q=tbn:ANd9GcQxz6MRib9sGRtab36RQwpwWCJP_SriwFiYMMls6HpYJAALLoL1W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952504" y="3184400"/>
              <a:ext cx="1152128" cy="642942"/>
            </a:xfrm>
            <a:prstGeom prst="rect">
              <a:avLst/>
            </a:prstGeom>
            <a:noFill/>
          </p:spPr>
        </p:pic>
        <p:pic>
          <p:nvPicPr>
            <p:cNvPr id="50" name="Picture 2" descr="https://encrypted-tbn1.gstatic.com/images?q=tbn:ANd9GcQxz6MRib9sGRtab36RQwpwWCJP_SriwFiYMMls6HpYJAALLoL1W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03648" y="3169544"/>
              <a:ext cx="1152128" cy="642942"/>
            </a:xfrm>
            <a:prstGeom prst="rect">
              <a:avLst/>
            </a:prstGeom>
            <a:noFill/>
          </p:spPr>
        </p:pic>
        <p:pic>
          <p:nvPicPr>
            <p:cNvPr id="51" name="Picture 2" descr="https://encrypted-tbn1.gstatic.com/images?q=tbn:ANd9GcQxz6MRib9sGRtab36RQwpwWCJP_SriwFiYMMls6HpYJAALLoL1W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72784" y="3212976"/>
              <a:ext cx="1152128" cy="642942"/>
            </a:xfrm>
            <a:prstGeom prst="rect">
              <a:avLst/>
            </a:prstGeom>
            <a:noFill/>
          </p:spPr>
        </p:pic>
        <p:sp>
          <p:nvSpPr>
            <p:cNvPr id="57" name="TextBox 56"/>
            <p:cNvSpPr txBox="1"/>
            <p:nvPr/>
          </p:nvSpPr>
          <p:spPr>
            <a:xfrm>
              <a:off x="5447275" y="2594048"/>
              <a:ext cx="7457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50 kHz.</a:t>
              </a:r>
              <a:endParaRPr lang="th-TH" sz="20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932346" y="2594616"/>
              <a:ext cx="74571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latin typeface="TH SarabunPSK" pitchFamily="34" charset="-34"/>
                  <a:cs typeface="TH SarabunPSK" pitchFamily="34" charset="-34"/>
                </a:rPr>
                <a:t>50 kHz.</a:t>
              </a:r>
              <a:endParaRPr lang="th-TH" sz="20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438077" y="3036686"/>
              <a:ext cx="408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H SarabunPSK" pitchFamily="34" charset="-34"/>
                  <a:cs typeface="TH SarabunPSK" pitchFamily="34" charset="-34"/>
                </a:rPr>
                <a:t>25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678915" y="3039954"/>
              <a:ext cx="408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H SarabunPSK" pitchFamily="34" charset="-34"/>
                  <a:cs typeface="TH SarabunPSK" pitchFamily="34" charset="-34"/>
                </a:rPr>
                <a:t>25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580112" y="3183832"/>
              <a:ext cx="408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H SarabunPSK" pitchFamily="34" charset="-34"/>
                  <a:cs typeface="TH SarabunPSK" pitchFamily="34" charset="-34"/>
                </a:rPr>
                <a:t>kHz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214606" y="3101066"/>
              <a:ext cx="408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H SarabunPSK" pitchFamily="34" charset="-34"/>
                  <a:cs typeface="TH SarabunPSK" pitchFamily="34" charset="-34"/>
                </a:rPr>
                <a:t>25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953369" y="3108388"/>
              <a:ext cx="4085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>
                  <a:latin typeface="TH SarabunPSK" pitchFamily="34" charset="-34"/>
                  <a:cs typeface="TH SarabunPSK" pitchFamily="34" charset="-34"/>
                </a:rPr>
                <a:t>25</a:t>
              </a:r>
              <a:endParaRPr lang="th-TH" sz="16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52" name="Picture 2" descr="https://encrypted-tbn1.gstatic.com/images?q=tbn:ANd9GcQxz6MRib9sGRtab36RQwpwWCJP_SriwFiYMMls6HpYJAALLoL1W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221088"/>
            <a:ext cx="1643071" cy="1204084"/>
          </a:xfrm>
          <a:prstGeom prst="rect">
            <a:avLst/>
          </a:prstGeom>
          <a:noFill/>
        </p:spPr>
      </p:pic>
      <p:cxnSp>
        <p:nvCxnSpPr>
          <p:cNvPr id="64" name="ลูกศรเชื่อมต่อแบบตรง 63"/>
          <p:cNvCxnSpPr/>
          <p:nvPr/>
        </p:nvCxnSpPr>
        <p:spPr>
          <a:xfrm>
            <a:off x="4788024" y="2996952"/>
            <a:ext cx="50405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/>
          <p:nvPr/>
        </p:nvCxnSpPr>
        <p:spPr>
          <a:xfrm>
            <a:off x="2300018" y="2996952"/>
            <a:ext cx="504056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ลูกศรเชื่อมต่อแบบตรง 65"/>
          <p:cNvCxnSpPr/>
          <p:nvPr/>
        </p:nvCxnSpPr>
        <p:spPr>
          <a:xfrm>
            <a:off x="3779912" y="5488256"/>
            <a:ext cx="1296144" cy="0"/>
          </a:xfrm>
          <a:prstGeom prst="straightConnector1">
            <a:avLst/>
          </a:prstGeom>
          <a:ln w="254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339752" y="3212976"/>
            <a:ext cx="408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H SarabunPSK" pitchFamily="34" charset="-34"/>
                <a:cs typeface="TH SarabunPSK" pitchFamily="34" charset="-34"/>
              </a:rPr>
              <a:t>kHz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0" y="-27384"/>
            <a:ext cx="9144000" cy="584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th-TH" sz="32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43608" y="580954"/>
            <a:ext cx="6912768" cy="6463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ตัวอย่าง การใช้งานคลื่นพาห์ที่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100 </a:t>
            </a:r>
            <a:r>
              <a:rPr lang="en-US" sz="18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18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โดยมีช่องว่างระหว่างคลื่นพาห์ข่างเคียงย่านต่ำ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99.75 </a:t>
            </a:r>
            <a:r>
              <a:rPr lang="en-US" sz="18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800" b="1" dirty="0" smtClean="0">
                <a:latin typeface="TH SarabunPSK" pitchFamily="34" charset="-34"/>
                <a:cs typeface="TH SarabunPSK" pitchFamily="34" charset="-34"/>
              </a:rPr>
              <a:t>และย่านสูง </a:t>
            </a:r>
            <a:r>
              <a:rPr lang="en-US" sz="1800" b="1" dirty="0" smtClean="0">
                <a:latin typeface="TH SarabunPSK" pitchFamily="34" charset="-34"/>
                <a:cs typeface="TH SarabunPSK" pitchFamily="34" charset="-34"/>
              </a:rPr>
              <a:t>100.25 </a:t>
            </a:r>
            <a:r>
              <a:rPr lang="en-US" sz="1800" b="1" dirty="0" err="1" smtClean="0">
                <a:latin typeface="TH SarabunPSK" pitchFamily="34" charset="-34"/>
                <a:cs typeface="TH SarabunPSK" pitchFamily="34" charset="-34"/>
              </a:rPr>
              <a:t>MHz.</a:t>
            </a:r>
            <a:endParaRPr lang="th-TH" sz="1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8" name="สี่เหลี่ยมผืนผ้า 77"/>
          <p:cNvSpPr/>
          <p:nvPr/>
        </p:nvSpPr>
        <p:spPr>
          <a:xfrm>
            <a:off x="467544" y="10734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ประกาศ </a:t>
            </a:r>
            <a:r>
              <a:rPr lang="th-TH" sz="2000" b="1" dirty="0" err="1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กสทช.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เรื่อง หลักเกณฑ์การอนุญาตทดลองประกอบกิจการวิทยุกระจายเสียง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(</a:t>
            </a:r>
            <a:r>
              <a:rPr lang="th-TH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ฉบับที่ </a:t>
            </a:r>
            <a:r>
              <a:rPr lang="en-US" sz="20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2)</a:t>
            </a:r>
            <a:endParaRPr lang="th-TH" sz="2000" b="1" dirty="0" smtClean="0">
              <a:solidFill>
                <a:schemeClr val="bg1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78316" y="1331476"/>
            <a:ext cx="1614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Frequency Deviation</a:t>
            </a:r>
          </a:p>
          <a:p>
            <a:pPr algn="ctr"/>
            <a:r>
              <a:rPr lang="en-US" sz="1800" dirty="0" smtClean="0">
                <a:latin typeface="TH SarabunPSK" pitchFamily="34" charset="-34"/>
                <a:cs typeface="TH SarabunPSK" pitchFamily="34" charset="-34"/>
              </a:rPr>
              <a:t>75x2 = 150 kHz.</a:t>
            </a:r>
            <a:endParaRPr lang="th-TH" sz="1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5980</TotalTime>
  <Words>4796</Words>
  <Application>Microsoft Office PowerPoint</Application>
  <PresentationFormat>นำเสนอทางหน้าจอ (4:3)</PresentationFormat>
  <Paragraphs>643</Paragraphs>
  <Slides>73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73</vt:i4>
      </vt:variant>
    </vt:vector>
  </HeadingPairs>
  <TitlesOfParts>
    <vt:vector size="74" baseType="lpstr">
      <vt:lpstr>Flow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ภาพนิ่ง 37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ตรวจสอบที่ตั้งและประเภทพื้นที่ป้องกันการรบกวนการใช้คลื่นความถี่ในกิจการวิทยุการบิน</vt:lpstr>
      <vt:lpstr>ภาพนิ่ง 48</vt:lpstr>
      <vt:lpstr>ภาพนิ่ง 49</vt:lpstr>
      <vt:lpstr>ภาพนิ่ง 50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  <vt:lpstr>ภาพนิ่ง 57</vt:lpstr>
      <vt:lpstr>ภาพนิ่ง 58</vt:lpstr>
      <vt:lpstr>ภาพนิ่ง 59</vt:lpstr>
      <vt:lpstr>ภาพนิ่ง 60</vt:lpstr>
      <vt:lpstr>ภาพนิ่ง 61</vt:lpstr>
      <vt:lpstr>ภาพนิ่ง 62</vt:lpstr>
      <vt:lpstr>ภาพนิ่ง 63</vt:lpstr>
      <vt:lpstr>ภาพนิ่ง 64</vt:lpstr>
      <vt:lpstr>ภาพนิ่ง 65</vt:lpstr>
      <vt:lpstr>ภาพนิ่ง 66</vt:lpstr>
      <vt:lpstr>ภาพนิ่ง 67</vt:lpstr>
      <vt:lpstr>ภาพนิ่ง 68</vt:lpstr>
      <vt:lpstr>ภาพนิ่ง 69</vt:lpstr>
      <vt:lpstr>ภาพนิ่ง 70</vt:lpstr>
      <vt:lpstr>s</vt:lpstr>
      <vt:lpstr>ภาพนิ่ง 72</vt:lpstr>
      <vt:lpstr>ภาพนิ่ง 73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การอบรม ความรู้เกี่ยวกับกฎหมายกระจายเสียงและโทรทัศน์ สำหรับ</dc:title>
  <dc:creator>TOSHIBA17</dc:creator>
  <cp:lastModifiedBy>JEEJEE</cp:lastModifiedBy>
  <cp:revision>1176</cp:revision>
  <dcterms:created xsi:type="dcterms:W3CDTF">2013-05-17T07:05:45Z</dcterms:created>
  <dcterms:modified xsi:type="dcterms:W3CDTF">2016-12-20T17:15:40Z</dcterms:modified>
</cp:coreProperties>
</file>